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77"/>
      <p:regular r:id="rId28"/>
    </p:embeddedFont>
    <p:embeddedFont>
      <p:font typeface="DM Sans Bold" pitchFamily="2" charset="77"/>
      <p:regular r:id="rId29"/>
      <p:bold r:id="rId30"/>
    </p:embeddedFont>
    <p:embeddedFont>
      <p:font typeface="Gotham Bold" pitchFamily="2" charset="0"/>
      <p:regular r:id="rId31"/>
      <p:bold r:id="rId32"/>
    </p:embeddedFont>
    <p:embeddedFont>
      <p:font typeface="Inter Bold" panose="020B0802030000000004" pitchFamily="34" charset="0"/>
      <p:regular r:id="rId33"/>
      <p:bold r:id="rId34"/>
    </p:embeddedFont>
    <p:embeddedFont>
      <p:font typeface="Inter Bold Italics" panose="020B0802030000000004" pitchFamily="34" charset="0"/>
      <p:regular r:id="rId35"/>
      <p:bold r:id="rId36"/>
      <p:italic r:id="rId37"/>
      <p:boldItalic r:id="rId38"/>
    </p:embeddedFont>
    <p:embeddedFont>
      <p:font typeface="Inter Heavy" panose="02000503000000020004" pitchFamily="2" charset="0"/>
      <p:regular r:id="rId39"/>
      <p:bold r:id="rId40"/>
    </p:embeddedFont>
    <p:embeddedFont>
      <p:font typeface="Lexend Deca" pitchFamily="2" charset="77"/>
      <p:regular r:id="rId41"/>
    </p:embeddedFont>
    <p:embeddedFont>
      <p:font typeface="Libre Baskerville Bold" panose="02000000000000000000" pitchFamily="2" charset="0"/>
      <p:regular r:id="rId42"/>
      <p:bold r:id="rId43"/>
    </p:embeddedFont>
    <p:embeddedFont>
      <p:font typeface="TT Norms" panose="02000503030000020003" pitchFamily="2" charset="0"/>
      <p:regular r:id="rId44"/>
    </p:embeddedFont>
    <p:embeddedFont>
      <p:font typeface="TT Norms Bold" panose="02000803030000020004" pitchFamily="2" charset="0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16" autoAdjust="0"/>
  </p:normalViewPr>
  <p:slideViewPr>
    <p:cSldViewPr>
      <p:cViewPr varScale="1">
        <p:scale>
          <a:sx n="79" d="100"/>
          <a:sy n="79" d="100"/>
        </p:scale>
        <p:origin x="26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orporate.walmart.com/news/2024/03/14/walmart-commerce-technologies-launches-ai-powered-logistics-product" TargetMode="External"/><Relationship Id="rId13" Type="http://schemas.openxmlformats.org/officeDocument/2006/relationships/hyperlink" Target="https://techcrunch.com/2023/10/04/walmart-experiments-with-new-generative-ai-tools-that-can-help-you-plan-a-party-or-decorate-a-space/" TargetMode="External"/><Relationship Id="rId18" Type="http://schemas.openxmlformats.org/officeDocument/2006/relationships/hyperlink" Target="https://content-na1.emarketer.com/over-half-us-consumers-will-use-genai-online-shopping-this-year" TargetMode="External"/><Relationship Id="rId26" Type="http://schemas.openxmlformats.org/officeDocument/2006/relationships/hyperlink" Target="https://www.deloitte.com/us/en/Industries/financial-services/articles/how-agentic-ai-is-transforming-e-commerce-and-commerce-payments.html" TargetMode="External"/><Relationship Id="rId3" Type="http://schemas.openxmlformats.org/officeDocument/2006/relationships/hyperlink" Target="https://www.aboutamazon.com/news/retail/amazon-generative-ai-product-search-results-and-descriptions" TargetMode="External"/><Relationship Id="rId21" Type="http://schemas.openxmlformats.org/officeDocument/2006/relationships/hyperlink" Target="https://content-na1.emarketer.com/retailers-race-deploy-ai-tools-ahead-of-holiday-surge" TargetMode="External"/><Relationship Id="rId7" Type="http://schemas.openxmlformats.org/officeDocument/2006/relationships/hyperlink" Target="https://newsroom.tiktok.com/introducing-tiktok-shop?lang=en" TargetMode="External"/><Relationship Id="rId12" Type="http://schemas.openxmlformats.org/officeDocument/2006/relationships/hyperlink" Target="https://corporate.walmart.com/news/2025/06/24/walmart-unveils-new-ai-powered-tools-to-empower-1-5-million-associates" TargetMode="External"/><Relationship Id="rId17" Type="http://schemas.openxmlformats.org/officeDocument/2006/relationships/hyperlink" Target="https://www.mckinsey.com/industries/retail/our-insights/llm-to-roi-how-to-scale-gen-ai-in-retail" TargetMode="External"/><Relationship Id="rId25" Type="http://schemas.openxmlformats.org/officeDocument/2006/relationships/hyperlink" Target="https://content-na1.emarketer.com/what-rise-of-genai-assistants-mean-retail-media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qz.com/walmart-sams-club-costco-tech-ai-upgrades-google-retail-1851750694" TargetMode="External"/><Relationship Id="rId20" Type="http://schemas.openxmlformats.org/officeDocument/2006/relationships/hyperlink" Target="https://www.emarketer.com/content/retailers-race-deploy-ai-tools-ahead-of-holiday-sur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echcrunch.com/2024/01/09/walmart-debuts-generative-ai-search-and-ai-replenishment-features-at-ces/" TargetMode="External"/><Relationship Id="rId11" Type="http://schemas.openxmlformats.org/officeDocument/2006/relationships/hyperlink" Target="https://arxiv.org/abs/2412.04637" TargetMode="External"/><Relationship Id="rId24" Type="http://schemas.openxmlformats.org/officeDocument/2006/relationships/hyperlink" Target="https://www.emarketer.com/content/what-rise-of-genai-assistants-mean-retail-media" TargetMode="External"/><Relationship Id="rId5" Type="http://schemas.openxmlformats.org/officeDocument/2006/relationships/hyperlink" Target="https://blogs.microsoft.com/blog/2024/01/09/walmart-unveils-new-generative-ai-powered-capabilities-for-shoppers-and-associates/" TargetMode="External"/><Relationship Id="rId15" Type="http://schemas.openxmlformats.org/officeDocument/2006/relationships/hyperlink" Target="https://theacsi.org/wp-content/uploads/2025/01/25jan_Retail-Study-FINAL.pdf" TargetMode="External"/><Relationship Id="rId23" Type="http://schemas.openxmlformats.org/officeDocument/2006/relationships/hyperlink" Target="https://content-na1.emarketer.com/walmart-openai-partnership-chatgpt-instant-commerce" TargetMode="External"/><Relationship Id="rId10" Type="http://schemas.openxmlformats.org/officeDocument/2006/relationships/hyperlink" Target="https://www.cnbc.com/2024/02/20/walmart-ceo-says-company-is-well-positioned-to-grow-its-ad-business.html" TargetMode="External"/><Relationship Id="rId19" Type="http://schemas.openxmlformats.org/officeDocument/2006/relationships/hyperlink" Target="https://content-na1.emarketer.com/generative-ai-shopping-recommendations-rise" TargetMode="External"/><Relationship Id="rId4" Type="http://schemas.openxmlformats.org/officeDocument/2006/relationships/hyperlink" Target="https://www.instacart.com/company/updates/bringing-inspirational-ai-powered-search-to-the-instacart-app-with-ask-instacart" TargetMode="External"/><Relationship Id="rId9" Type="http://schemas.openxmlformats.org/officeDocument/2006/relationships/hyperlink" Target="https://corporate.walmart.com/news/2024/10/09/walmart-reveals-plan-for-scaling-artificial-intelligence-generative-ai-augmented-reality-and-immersive-commerce-experiences" TargetMode="External"/><Relationship Id="rId14" Type="http://schemas.openxmlformats.org/officeDocument/2006/relationships/hyperlink" Target="https://www.foodnavigator-usa.com/Article/2025/01/28/supermarket-satisfaction-holds-steady-in-2024/?utm_source=copyright&amp;utm_medium=OnSite&amp;utm_campaign=copyright" TargetMode="External"/><Relationship Id="rId22" Type="http://schemas.openxmlformats.org/officeDocument/2006/relationships/hyperlink" Target="https://www.emarketer.com/content/walmart-openai-partnership-chatgpt-instant-commerce" TargetMode="External"/><Relationship Id="rId27" Type="http://schemas.openxmlformats.org/officeDocument/2006/relationships/hyperlink" Target="https://www.mckinsey.com/industries/consumer-packaged-goods/our-insights/from-blueprint-to-breakthrough-how-ai-and-automation-can-transform-the-consumer-enterpris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310819" y="0"/>
            <a:ext cx="2977181" cy="2977181"/>
            <a:chOff x="0" y="0"/>
            <a:chExt cx="3969575" cy="396957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400000">
            <a:off x="536399" y="1655882"/>
            <a:ext cx="1321300" cy="13213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5703926" y="7490954"/>
            <a:ext cx="1488591" cy="14885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857699" y="334582"/>
            <a:ext cx="1321300" cy="13213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6799409" y="8798409"/>
            <a:ext cx="1488591" cy="148859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4215335" y="7490954"/>
            <a:ext cx="1488591" cy="148859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37" name="Freeform 37"/>
          <p:cNvSpPr/>
          <p:nvPr/>
        </p:nvSpPr>
        <p:spPr>
          <a:xfrm>
            <a:off x="11308707" y="3459075"/>
            <a:ext cx="4961605" cy="3368850"/>
          </a:xfrm>
          <a:custGeom>
            <a:avLst/>
            <a:gdLst/>
            <a:ahLst/>
            <a:cxnLst/>
            <a:rect l="l" t="t" r="r" b="b"/>
            <a:pathLst>
              <a:path w="4961605" h="3368850">
                <a:moveTo>
                  <a:pt x="0" y="0"/>
                </a:moveTo>
                <a:lnTo>
                  <a:pt x="4961605" y="0"/>
                </a:lnTo>
                <a:lnTo>
                  <a:pt x="4961605" y="3368850"/>
                </a:lnTo>
                <a:lnTo>
                  <a:pt x="0" y="3368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>
            <a:off x="2220761" y="3569835"/>
            <a:ext cx="7757122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8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Competitive Landscape Analysis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220761" y="5515111"/>
            <a:ext cx="6429669" cy="193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20" dirty="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Team 6:</a:t>
            </a:r>
          </a:p>
          <a:p>
            <a:pPr>
              <a:lnSpc>
                <a:spcPts val="2520"/>
              </a:lnSpc>
            </a:pPr>
            <a:r>
              <a:rPr lang="en-US" sz="1800" b="1" spc="18" dirty="0" err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Vraj</a:t>
            </a:r>
            <a:r>
              <a:rPr lang="en-US" sz="1800" b="1" spc="18" dirty="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00" b="1" spc="18" dirty="0" err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Deriya</a:t>
            </a:r>
            <a:endParaRPr lang="en-US" sz="1800" b="1" spc="18" dirty="0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520"/>
              </a:lnSpc>
            </a:pPr>
            <a:r>
              <a:rPr lang="en-US" sz="1800" b="1" spc="18" dirty="0" err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Riyazul</a:t>
            </a:r>
            <a:r>
              <a:rPr lang="en-US" sz="1800" b="1" spc="18" dirty="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 Ansari</a:t>
            </a:r>
          </a:p>
          <a:p>
            <a:pPr algn="l">
              <a:lnSpc>
                <a:spcPts val="2520"/>
              </a:lnSpc>
            </a:pPr>
            <a:r>
              <a:rPr lang="en-US" sz="1800" b="1" spc="18" dirty="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Sai Kiran </a:t>
            </a:r>
            <a:r>
              <a:rPr lang="en-US" sz="1800" b="1" spc="18" dirty="0" err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Billa</a:t>
            </a:r>
            <a:endParaRPr lang="en-US" sz="1800" b="1" spc="18" dirty="0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520"/>
              </a:lnSpc>
            </a:pPr>
            <a:r>
              <a:rPr lang="en-US" sz="1800" b="1" spc="18" dirty="0" err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Mihika</a:t>
            </a:r>
            <a:r>
              <a:rPr lang="en-US" sz="1800" b="1" spc="18" dirty="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00" b="1" spc="18" dirty="0" err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Bodke</a:t>
            </a:r>
            <a:endParaRPr lang="en-US" sz="1800" b="1" spc="18" dirty="0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520"/>
              </a:lnSpc>
            </a:pPr>
            <a:r>
              <a:rPr lang="en-US" sz="1800" b="1" spc="18" dirty="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Yvonne Yang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164469" y="8429301"/>
            <a:ext cx="928850" cy="928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8967" y="2451282"/>
            <a:ext cx="9632111" cy="5850967"/>
            <a:chOff x="0" y="0"/>
            <a:chExt cx="2536852" cy="1540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6852" cy="1540995"/>
            </a:xfrm>
            <a:custGeom>
              <a:avLst/>
              <a:gdLst/>
              <a:ahLst/>
              <a:cxnLst/>
              <a:rect l="l" t="t" r="r" b="b"/>
              <a:pathLst>
                <a:path w="2536852" h="1540995">
                  <a:moveTo>
                    <a:pt x="24113" y="0"/>
                  </a:moveTo>
                  <a:lnTo>
                    <a:pt x="2512739" y="0"/>
                  </a:lnTo>
                  <a:cubicBezTo>
                    <a:pt x="2519134" y="0"/>
                    <a:pt x="2525268" y="2540"/>
                    <a:pt x="2529790" y="7062"/>
                  </a:cubicBezTo>
                  <a:cubicBezTo>
                    <a:pt x="2534312" y="11585"/>
                    <a:pt x="2536852" y="17718"/>
                    <a:pt x="2536852" y="24113"/>
                  </a:cubicBezTo>
                  <a:lnTo>
                    <a:pt x="2536852" y="1516883"/>
                  </a:lnTo>
                  <a:cubicBezTo>
                    <a:pt x="2536852" y="1523278"/>
                    <a:pt x="2534312" y="1529411"/>
                    <a:pt x="2529790" y="1533933"/>
                  </a:cubicBezTo>
                  <a:cubicBezTo>
                    <a:pt x="2525268" y="1538455"/>
                    <a:pt x="2519134" y="1540995"/>
                    <a:pt x="2512739" y="1540995"/>
                  </a:cubicBezTo>
                  <a:lnTo>
                    <a:pt x="24113" y="1540995"/>
                  </a:lnTo>
                  <a:cubicBezTo>
                    <a:pt x="10796" y="1540995"/>
                    <a:pt x="0" y="1530200"/>
                    <a:pt x="0" y="1516883"/>
                  </a:cubicBezTo>
                  <a:lnTo>
                    <a:pt x="0" y="24113"/>
                  </a:lnTo>
                  <a:cubicBezTo>
                    <a:pt x="0" y="17718"/>
                    <a:pt x="2540" y="11585"/>
                    <a:pt x="7062" y="7062"/>
                  </a:cubicBezTo>
                  <a:cubicBezTo>
                    <a:pt x="11585" y="2540"/>
                    <a:pt x="17718" y="0"/>
                    <a:pt x="2411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536852" cy="1521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449761" y="4543146"/>
            <a:ext cx="266229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4999" b="1" u="none" strike="noStrike" spc="-149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4036" y="4809693"/>
            <a:ext cx="1353740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Persistent P</a:t>
            </a:r>
            <a:r>
              <a:rPr lang="en-US" sz="1599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ain Points Impacting Satisfaction and Loyalty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69201" y="4533621"/>
            <a:ext cx="2702939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00"/>
              </a:lnSpc>
              <a:spcBef>
                <a:spcPct val="0"/>
              </a:spcBef>
            </a:pPr>
            <a:r>
              <a:rPr lang="en-US" sz="15000" b="1" spc="-150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93347" y="4947805"/>
            <a:ext cx="1854646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Organizational Challenges Slowing AI Transformation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8088967" y="2451282"/>
            <a:ext cx="1196036" cy="1196036"/>
            <a:chOff x="0" y="0"/>
            <a:chExt cx="1594714" cy="159471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97357" cy="79735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 rot="5400000">
            <a:off x="928850" y="1395381"/>
            <a:ext cx="928850" cy="92885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686985" y="4543146"/>
            <a:ext cx="2705626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4999" b="1" u="none" strike="noStrike" spc="-149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95172" y="4973041"/>
            <a:ext cx="1568814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Internal Gaps in AI Adoption and C</a:t>
            </a:r>
            <a:r>
              <a:rPr lang="en-US" sz="1599" b="1" u="none" strike="noStrike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ustomer Understanding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57699" y="2413182"/>
            <a:ext cx="5890577" cy="701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Self checkout errors and long wait times continue to frustrate customers.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Stockouts and inaccurate restocking reduce convenience and trust.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Online experience lacks real time personalization and smooth connection across platforms.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App navigation and search tools are weaker than those of Amazon and Target.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Customers see Walmart as convenient but not inspiring or emotionally engaging.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TextBox 39"/>
          <p:cNvSpPr txBox="1"/>
          <p:nvPr/>
        </p:nvSpPr>
        <p:spPr>
          <a:xfrm>
            <a:off x="3886516" y="452406"/>
            <a:ext cx="1088396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Key Customer Pain Points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164469" y="8429301"/>
            <a:ext cx="928850" cy="928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8967" y="2451282"/>
            <a:ext cx="9632111" cy="5850967"/>
            <a:chOff x="0" y="0"/>
            <a:chExt cx="2536852" cy="1540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6852" cy="1540995"/>
            </a:xfrm>
            <a:custGeom>
              <a:avLst/>
              <a:gdLst/>
              <a:ahLst/>
              <a:cxnLst/>
              <a:rect l="l" t="t" r="r" b="b"/>
              <a:pathLst>
                <a:path w="2536852" h="1540995">
                  <a:moveTo>
                    <a:pt x="24113" y="0"/>
                  </a:moveTo>
                  <a:lnTo>
                    <a:pt x="2512739" y="0"/>
                  </a:lnTo>
                  <a:cubicBezTo>
                    <a:pt x="2519134" y="0"/>
                    <a:pt x="2525268" y="2540"/>
                    <a:pt x="2529790" y="7062"/>
                  </a:cubicBezTo>
                  <a:cubicBezTo>
                    <a:pt x="2534312" y="11585"/>
                    <a:pt x="2536852" y="17718"/>
                    <a:pt x="2536852" y="24113"/>
                  </a:cubicBezTo>
                  <a:lnTo>
                    <a:pt x="2536852" y="1516883"/>
                  </a:lnTo>
                  <a:cubicBezTo>
                    <a:pt x="2536852" y="1523278"/>
                    <a:pt x="2534312" y="1529411"/>
                    <a:pt x="2529790" y="1533933"/>
                  </a:cubicBezTo>
                  <a:cubicBezTo>
                    <a:pt x="2525268" y="1538455"/>
                    <a:pt x="2519134" y="1540995"/>
                    <a:pt x="2512739" y="1540995"/>
                  </a:cubicBezTo>
                  <a:lnTo>
                    <a:pt x="24113" y="1540995"/>
                  </a:lnTo>
                  <a:cubicBezTo>
                    <a:pt x="10796" y="1540995"/>
                    <a:pt x="0" y="1530200"/>
                    <a:pt x="0" y="1516883"/>
                  </a:cubicBezTo>
                  <a:lnTo>
                    <a:pt x="0" y="24113"/>
                  </a:lnTo>
                  <a:cubicBezTo>
                    <a:pt x="0" y="17718"/>
                    <a:pt x="2540" y="11585"/>
                    <a:pt x="7062" y="7062"/>
                  </a:cubicBezTo>
                  <a:cubicBezTo>
                    <a:pt x="11585" y="2540"/>
                    <a:pt x="17718" y="0"/>
                    <a:pt x="2411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536852" cy="1521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449761" y="4543146"/>
            <a:ext cx="266229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4999" b="1" u="none" strike="noStrike" spc="-149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4036" y="4809693"/>
            <a:ext cx="1353740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Persistent P</a:t>
            </a:r>
            <a:r>
              <a:rPr lang="en-US" sz="1599" b="1" u="none" strike="noStrike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ain Points Impacting Satisfaction and Loyalty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69201" y="4533621"/>
            <a:ext cx="2702939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00"/>
              </a:lnSpc>
              <a:spcBef>
                <a:spcPct val="0"/>
              </a:spcBef>
            </a:pPr>
            <a:r>
              <a:rPr lang="en-US" sz="15000" b="1" spc="-150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93347" y="4947805"/>
            <a:ext cx="1854646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Organizational Challenges Slowing AI Transformation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8088967" y="2451282"/>
            <a:ext cx="1196036" cy="1196036"/>
            <a:chOff x="0" y="0"/>
            <a:chExt cx="1594714" cy="159471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97357" cy="79735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 rot="5400000">
            <a:off x="928850" y="1395381"/>
            <a:ext cx="928850" cy="92885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686985" y="4543146"/>
            <a:ext cx="2705626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4999" b="1" u="none" strike="noStrike" spc="-149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95172" y="4973041"/>
            <a:ext cx="1568814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Internal Gaps in AI Adoption and C</a:t>
            </a:r>
            <a:r>
              <a:rPr lang="en-US" sz="1599" b="1" u="none" strike="noStrike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ustomer Understanding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57699" y="2413182"/>
            <a:ext cx="5890577" cy="544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Data is scattered across stores, websites, and apps, limiting unified customer profiles.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Older systems and slow innovation restrict progress.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Employees have limited AI training and remain cautious about automation.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The company culture still focuses on cost control rather than fast experimentation.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TextBox 39"/>
          <p:cNvSpPr txBox="1"/>
          <p:nvPr/>
        </p:nvSpPr>
        <p:spPr>
          <a:xfrm>
            <a:off x="3886516" y="452406"/>
            <a:ext cx="1088396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Internal and Cultural Barriers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65439" y="4529138"/>
            <a:ext cx="7757122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6999" b="1" spc="-69">
                <a:solidFill>
                  <a:srgbClr val="1B2748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Opportunities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5400000">
            <a:off x="11411802" y="2066203"/>
            <a:ext cx="2977181" cy="2977181"/>
            <a:chOff x="0" y="0"/>
            <a:chExt cx="3969575" cy="3969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 rot="5400000">
            <a:off x="5525495" y="1967693"/>
            <a:ext cx="1488591" cy="148859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4036904" y="6940710"/>
            <a:ext cx="1488591" cy="148859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4036904" y="3456284"/>
            <a:ext cx="1488591" cy="148859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1089327" y="7417953"/>
            <a:ext cx="1488591" cy="148859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2548314" y="6940710"/>
            <a:ext cx="1488591" cy="148859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Freeform 39"/>
          <p:cNvSpPr/>
          <p:nvPr/>
        </p:nvSpPr>
        <p:spPr>
          <a:xfrm>
            <a:off x="8424306" y="5522913"/>
            <a:ext cx="1439388" cy="1417798"/>
          </a:xfrm>
          <a:custGeom>
            <a:avLst/>
            <a:gdLst/>
            <a:ahLst/>
            <a:cxnLst/>
            <a:rect l="l" t="t" r="r" b="b"/>
            <a:pathLst>
              <a:path w="1439388" h="1417798">
                <a:moveTo>
                  <a:pt x="0" y="0"/>
                </a:moveTo>
                <a:lnTo>
                  <a:pt x="1439388" y="0"/>
                </a:lnTo>
                <a:lnTo>
                  <a:pt x="1439388" y="1417797"/>
                </a:lnTo>
                <a:lnTo>
                  <a:pt x="0" y="1417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1448" y="-464988"/>
            <a:ext cx="3522171" cy="3522172"/>
            <a:chOff x="0" y="-1"/>
            <a:chExt cx="4696228" cy="4696229"/>
          </a:xfrm>
        </p:grpSpPr>
        <p:sp>
          <p:nvSpPr>
            <p:cNvPr id="5" name="TextBox 5"/>
            <p:cNvSpPr txBox="1"/>
            <p:nvPr/>
          </p:nvSpPr>
          <p:spPr>
            <a:xfrm rot="5400000">
              <a:off x="1547065" y="18344"/>
              <a:ext cx="1565409" cy="152872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  <p:grpSp>
          <p:nvGrpSpPr>
            <p:cNvPr id="6" name="Group 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0" y="697383"/>
            <a:ext cx="3522171" cy="3522171"/>
            <a:chOff x="0" y="0"/>
            <a:chExt cx="4696228" cy="4696228"/>
          </a:xfrm>
        </p:grpSpPr>
        <p:grpSp>
          <p:nvGrpSpPr>
            <p:cNvPr id="26" name="Group 26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5400000">
            <a:off x="4939661" y="9112943"/>
            <a:ext cx="1174057" cy="1174057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45442" y="3057183"/>
            <a:ext cx="5558097" cy="6469721"/>
            <a:chOff x="0" y="0"/>
            <a:chExt cx="1463861" cy="170395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63861" cy="1703959"/>
            </a:xfrm>
            <a:custGeom>
              <a:avLst/>
              <a:gdLst/>
              <a:ahLst/>
              <a:cxnLst/>
              <a:rect l="l" t="t" r="r" b="b"/>
              <a:pathLst>
                <a:path w="1463861" h="1703959">
                  <a:moveTo>
                    <a:pt x="41787" y="0"/>
                  </a:moveTo>
                  <a:lnTo>
                    <a:pt x="1422074" y="0"/>
                  </a:lnTo>
                  <a:cubicBezTo>
                    <a:pt x="1445152" y="0"/>
                    <a:pt x="1463861" y="18709"/>
                    <a:pt x="1463861" y="41787"/>
                  </a:cubicBezTo>
                  <a:lnTo>
                    <a:pt x="1463861" y="1662172"/>
                  </a:lnTo>
                  <a:cubicBezTo>
                    <a:pt x="1463861" y="1685251"/>
                    <a:pt x="1445152" y="1703959"/>
                    <a:pt x="1422074" y="1703959"/>
                  </a:cubicBezTo>
                  <a:lnTo>
                    <a:pt x="41787" y="1703959"/>
                  </a:lnTo>
                  <a:cubicBezTo>
                    <a:pt x="18709" y="1703959"/>
                    <a:pt x="0" y="1685251"/>
                    <a:pt x="0" y="1662172"/>
                  </a:cubicBezTo>
                  <a:lnTo>
                    <a:pt x="0" y="41787"/>
                  </a:lnTo>
                  <a:cubicBezTo>
                    <a:pt x="0" y="18709"/>
                    <a:pt x="18709" y="0"/>
                    <a:pt x="41787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9050"/>
              <a:ext cx="1463861" cy="1684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443006" y="3057183"/>
            <a:ext cx="5558097" cy="6469721"/>
            <a:chOff x="0" y="0"/>
            <a:chExt cx="1463861" cy="170395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463861" cy="1703959"/>
            </a:xfrm>
            <a:custGeom>
              <a:avLst/>
              <a:gdLst/>
              <a:ahLst/>
              <a:cxnLst/>
              <a:rect l="l" t="t" r="r" b="b"/>
              <a:pathLst>
                <a:path w="1463861" h="1703959">
                  <a:moveTo>
                    <a:pt x="41787" y="0"/>
                  </a:moveTo>
                  <a:lnTo>
                    <a:pt x="1422074" y="0"/>
                  </a:lnTo>
                  <a:cubicBezTo>
                    <a:pt x="1445152" y="0"/>
                    <a:pt x="1463861" y="18709"/>
                    <a:pt x="1463861" y="41787"/>
                  </a:cubicBezTo>
                  <a:lnTo>
                    <a:pt x="1463861" y="1662172"/>
                  </a:lnTo>
                  <a:cubicBezTo>
                    <a:pt x="1463861" y="1685251"/>
                    <a:pt x="1445152" y="1703959"/>
                    <a:pt x="1422074" y="1703959"/>
                  </a:cubicBezTo>
                  <a:lnTo>
                    <a:pt x="41787" y="1703959"/>
                  </a:lnTo>
                  <a:cubicBezTo>
                    <a:pt x="18709" y="1703959"/>
                    <a:pt x="0" y="1685251"/>
                    <a:pt x="0" y="1662172"/>
                  </a:cubicBezTo>
                  <a:lnTo>
                    <a:pt x="0" y="41787"/>
                  </a:lnTo>
                  <a:cubicBezTo>
                    <a:pt x="0" y="18709"/>
                    <a:pt x="18709" y="0"/>
                    <a:pt x="41787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9050"/>
              <a:ext cx="1463861" cy="1684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/>
          <p:cNvSpPr/>
          <p:nvPr/>
        </p:nvSpPr>
        <p:spPr>
          <a:xfrm>
            <a:off x="6770112" y="4423336"/>
            <a:ext cx="5506321" cy="3737415"/>
          </a:xfrm>
          <a:custGeom>
            <a:avLst/>
            <a:gdLst/>
            <a:ahLst/>
            <a:cxnLst/>
            <a:rect l="l" t="t" r="r" b="b"/>
            <a:pathLst>
              <a:path w="5506321" h="3737415">
                <a:moveTo>
                  <a:pt x="0" y="0"/>
                </a:moveTo>
                <a:lnTo>
                  <a:pt x="5506321" y="0"/>
                </a:lnTo>
                <a:lnTo>
                  <a:pt x="5506321" y="3737415"/>
                </a:lnTo>
                <a:lnTo>
                  <a:pt x="0" y="3737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TextBox 49"/>
          <p:cNvSpPr txBox="1"/>
          <p:nvPr/>
        </p:nvSpPr>
        <p:spPr>
          <a:xfrm>
            <a:off x="3824490" y="452406"/>
            <a:ext cx="10883962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AI Is Redefining Retail Experiences: A $300B Opportunity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984129" y="3491845"/>
            <a:ext cx="3680722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-4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Consumer Demand for AI Shopping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985005" y="8429301"/>
            <a:ext cx="5076534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spc="-38" dirty="0">
                <a:solidFill>
                  <a:srgbClr val="1B2748"/>
                </a:solidFill>
                <a:latin typeface="Inter Bold"/>
                <a:ea typeface="Inter Bold"/>
                <a:cs typeface="Inter Bold"/>
                <a:sym typeface="Inter Bold"/>
              </a:rPr>
              <a:t>Global Adoption and Market Growth Trends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984129" y="4409904"/>
            <a:ext cx="3680722" cy="399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53% of U.S. consumers plan to use GenAI in 2025 (eMarketer)</a:t>
            </a:r>
          </a:p>
          <a:p>
            <a:pPr algn="l">
              <a:lnSpc>
                <a:spcPts val="2659"/>
              </a:lnSpc>
            </a:pPr>
            <a:endParaRPr lang="en-US" sz="1899" b="1" spc="-37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75% feel comfortable with AI recommendations (Capgemini)</a:t>
            </a:r>
          </a:p>
          <a:p>
            <a:pPr algn="l">
              <a:lnSpc>
                <a:spcPts val="2659"/>
              </a:lnSpc>
            </a:pPr>
            <a:endParaRPr lang="en-US" sz="1899" b="1" spc="-37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61% already use AI tools like ChatGPT or “Rufus” (eMarketer)</a:t>
            </a:r>
          </a:p>
          <a:p>
            <a:pPr algn="l">
              <a:lnSpc>
                <a:spcPts val="2659"/>
              </a:lnSpc>
            </a:pPr>
            <a:endParaRPr lang="en-US" sz="1899" b="1" spc="-37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AI adoption is moving from trial to mainstream.</a:t>
            </a:r>
          </a:p>
          <a:p>
            <a:pPr marL="0" lvl="0" indent="0" algn="l">
              <a:lnSpc>
                <a:spcPts val="2659"/>
              </a:lnSpc>
              <a:spcBef>
                <a:spcPct val="0"/>
              </a:spcBef>
            </a:pPr>
            <a:endParaRPr lang="en-US" sz="1899" b="1" spc="-37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3381693" y="3491845"/>
            <a:ext cx="3680722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-4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Retailers Scaling GenAI for Growth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381693" y="4409904"/>
            <a:ext cx="3680722" cy="432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97% plan to expand AI investment (Deloitte)</a:t>
            </a:r>
          </a:p>
          <a:p>
            <a:pPr algn="l">
              <a:lnSpc>
                <a:spcPts val="2659"/>
              </a:lnSpc>
            </a:pPr>
            <a:endParaRPr lang="en-US" sz="1899" b="1" spc="-37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Avg ROI 2.7–3× within one year (Deloitte)</a:t>
            </a:r>
          </a:p>
          <a:p>
            <a:pPr algn="l">
              <a:lnSpc>
                <a:spcPts val="2659"/>
              </a:lnSpc>
            </a:pPr>
            <a:endParaRPr lang="en-US" sz="1899" b="1" spc="-37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AI could unlock $240–390B in retail value (McKinsey)</a:t>
            </a:r>
          </a:p>
          <a:p>
            <a:pPr algn="l">
              <a:lnSpc>
                <a:spcPts val="2659"/>
              </a:lnSpc>
            </a:pPr>
            <a:endParaRPr lang="en-US" sz="1899" b="1" spc="-37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Retailers are capturing value through marketing, e-commerce, and service.</a:t>
            </a:r>
          </a:p>
          <a:p>
            <a:pPr marL="0" lvl="0" indent="0" algn="l">
              <a:lnSpc>
                <a:spcPts val="2659"/>
              </a:lnSpc>
              <a:spcBef>
                <a:spcPct val="0"/>
              </a:spcBef>
            </a:pPr>
            <a:endParaRPr lang="en-US" sz="1899" b="1" spc="-37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1448" y="-464988"/>
            <a:ext cx="3522171" cy="3522172"/>
            <a:chOff x="0" y="-1"/>
            <a:chExt cx="4696228" cy="4696229"/>
          </a:xfrm>
        </p:grpSpPr>
        <p:sp>
          <p:nvSpPr>
            <p:cNvPr id="5" name="TextBox 5"/>
            <p:cNvSpPr txBox="1"/>
            <p:nvPr/>
          </p:nvSpPr>
          <p:spPr>
            <a:xfrm rot="5400000">
              <a:off x="1547065" y="18344"/>
              <a:ext cx="1565409" cy="152872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  <p:grpSp>
          <p:nvGrpSpPr>
            <p:cNvPr id="6" name="Group 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0" y="697383"/>
            <a:ext cx="3522171" cy="3522171"/>
            <a:chOff x="0" y="0"/>
            <a:chExt cx="4696228" cy="4696228"/>
          </a:xfrm>
        </p:grpSpPr>
        <p:grpSp>
          <p:nvGrpSpPr>
            <p:cNvPr id="26" name="Group 26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5400000">
            <a:off x="4939661" y="9112943"/>
            <a:ext cx="1174057" cy="1174057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2" name="TextBox 42"/>
          <p:cNvSpPr txBox="1"/>
          <p:nvPr/>
        </p:nvSpPr>
        <p:spPr>
          <a:xfrm>
            <a:off x="3702019" y="452406"/>
            <a:ext cx="10883962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Global AI Best Practices Enhancing CX &amp; Loyalty</a:t>
            </a:r>
          </a:p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endParaRPr lang="en-US" sz="5000" b="1" spc="-50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graphicFrame>
        <p:nvGraphicFramePr>
          <p:cNvPr id="43" name="Table 43"/>
          <p:cNvGraphicFramePr>
            <a:graphicFrameLocks noGrp="1"/>
          </p:cNvGraphicFramePr>
          <p:nvPr/>
        </p:nvGraphicFramePr>
        <p:xfrm>
          <a:off x="371783" y="4258173"/>
          <a:ext cx="17544433" cy="5462775"/>
        </p:xfrm>
        <a:graphic>
          <a:graphicData uri="http://schemas.openxmlformats.org/drawingml/2006/table">
            <a:tbl>
              <a:tblPr/>
              <a:tblGrid>
                <a:gridCol w="3125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4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6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8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993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Retailers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AI Initiative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74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Customer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74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Implications for Walmart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7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71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Amazon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74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Rufus chatbot &amp; Lens Live AI 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Real-time discovery &amp; product guidance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Benchmark for AI-first CX; closed ecosystem limits reach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071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Walmart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74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Sparky agent + OpenAI ChatGPT partnership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Seamless “agentic commerce” &amp; voice-based shopping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First-mover in open AI ecosystems; early advantage in loyalty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71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Ralph Lauren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74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Ask Ralph AI stylist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Personalized fashion advice &amp; brand engagement 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Illustrates AI as digital associate for high-touch CX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71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Albertsons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74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Google Conversational Commerce Agent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In-app assistant improving product findability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Example of AI embedded in everyday shopping journeys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4" name="Group 44"/>
          <p:cNvGrpSpPr/>
          <p:nvPr/>
        </p:nvGrpSpPr>
        <p:grpSpPr>
          <a:xfrm>
            <a:off x="1750989" y="2554256"/>
            <a:ext cx="4758339" cy="1696435"/>
            <a:chOff x="0" y="0"/>
            <a:chExt cx="6344452" cy="2261914"/>
          </a:xfrm>
        </p:grpSpPr>
        <p:sp>
          <p:nvSpPr>
            <p:cNvPr id="45" name="Freeform 45"/>
            <p:cNvSpPr/>
            <p:nvPr/>
          </p:nvSpPr>
          <p:spPr>
            <a:xfrm>
              <a:off x="0" y="1521484"/>
              <a:ext cx="6344452" cy="740430"/>
            </a:xfrm>
            <a:custGeom>
              <a:avLst/>
              <a:gdLst/>
              <a:ahLst/>
              <a:cxnLst/>
              <a:rect l="l" t="t" r="r" b="b"/>
              <a:pathLst>
                <a:path w="6344452" h="740430">
                  <a:moveTo>
                    <a:pt x="0" y="0"/>
                  </a:moveTo>
                  <a:lnTo>
                    <a:pt x="6344452" y="0"/>
                  </a:lnTo>
                  <a:lnTo>
                    <a:pt x="6344452" y="740430"/>
                  </a:lnTo>
                  <a:lnTo>
                    <a:pt x="0" y="740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t="-38899" b="-38899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100238" y="0"/>
              <a:ext cx="6143976" cy="1891699"/>
              <a:chOff x="0" y="0"/>
              <a:chExt cx="1228844" cy="378355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228844" cy="378355"/>
              </a:xfrm>
              <a:custGeom>
                <a:avLst/>
                <a:gdLst/>
                <a:ahLst/>
                <a:cxnLst/>
                <a:rect l="l" t="t" r="r" b="b"/>
                <a:pathLst>
                  <a:path w="1228844" h="378355">
                    <a:moveTo>
                      <a:pt x="33602" y="0"/>
                    </a:moveTo>
                    <a:lnTo>
                      <a:pt x="1195242" y="0"/>
                    </a:lnTo>
                    <a:cubicBezTo>
                      <a:pt x="1213800" y="0"/>
                      <a:pt x="1228844" y="15044"/>
                      <a:pt x="1228844" y="33602"/>
                    </a:cubicBezTo>
                    <a:lnTo>
                      <a:pt x="1228844" y="344753"/>
                    </a:lnTo>
                    <a:cubicBezTo>
                      <a:pt x="1228844" y="353665"/>
                      <a:pt x="1225304" y="362211"/>
                      <a:pt x="1219003" y="368513"/>
                    </a:cubicBezTo>
                    <a:cubicBezTo>
                      <a:pt x="1212701" y="374815"/>
                      <a:pt x="1204154" y="378355"/>
                      <a:pt x="1195242" y="378355"/>
                    </a:cubicBezTo>
                    <a:lnTo>
                      <a:pt x="33602" y="378355"/>
                    </a:lnTo>
                    <a:cubicBezTo>
                      <a:pt x="15044" y="378355"/>
                      <a:pt x="0" y="363311"/>
                      <a:pt x="0" y="344753"/>
                    </a:cubicBezTo>
                    <a:lnTo>
                      <a:pt x="0" y="33602"/>
                    </a:lnTo>
                    <a:cubicBezTo>
                      <a:pt x="0" y="15044"/>
                      <a:pt x="15044" y="0"/>
                      <a:pt x="33602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28575"/>
                <a:ext cx="1228844" cy="3497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0" y="511493"/>
              <a:ext cx="6257708" cy="1013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sz="1899" b="1">
                  <a:solidFill>
                    <a:srgbClr val="006EC1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AI shopping tools now drive up to 700% higher conversions than social media referrals.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951166" y="2554256"/>
            <a:ext cx="4387341" cy="1696435"/>
            <a:chOff x="0" y="0"/>
            <a:chExt cx="5849788" cy="2261914"/>
          </a:xfrm>
        </p:grpSpPr>
        <p:sp>
          <p:nvSpPr>
            <p:cNvPr id="51" name="Freeform 51"/>
            <p:cNvSpPr/>
            <p:nvPr/>
          </p:nvSpPr>
          <p:spPr>
            <a:xfrm>
              <a:off x="0" y="1521484"/>
              <a:ext cx="5849788" cy="740430"/>
            </a:xfrm>
            <a:custGeom>
              <a:avLst/>
              <a:gdLst/>
              <a:ahLst/>
              <a:cxnLst/>
              <a:rect l="l" t="t" r="r" b="b"/>
              <a:pathLst>
                <a:path w="5849788" h="740430">
                  <a:moveTo>
                    <a:pt x="0" y="0"/>
                  </a:moveTo>
                  <a:lnTo>
                    <a:pt x="5849788" y="0"/>
                  </a:lnTo>
                  <a:lnTo>
                    <a:pt x="5849788" y="740430"/>
                  </a:lnTo>
                  <a:lnTo>
                    <a:pt x="0" y="740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t="-31968" b="-31968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92422" y="0"/>
              <a:ext cx="5664944" cy="1891699"/>
              <a:chOff x="0" y="0"/>
              <a:chExt cx="1133034" cy="37835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133034" cy="378355"/>
              </a:xfrm>
              <a:custGeom>
                <a:avLst/>
                <a:gdLst/>
                <a:ahLst/>
                <a:cxnLst/>
                <a:rect l="l" t="t" r="r" b="b"/>
                <a:pathLst>
                  <a:path w="1133034" h="378355">
                    <a:moveTo>
                      <a:pt x="36444" y="0"/>
                    </a:moveTo>
                    <a:lnTo>
                      <a:pt x="1096590" y="0"/>
                    </a:lnTo>
                    <a:cubicBezTo>
                      <a:pt x="1106256" y="0"/>
                      <a:pt x="1115525" y="3840"/>
                      <a:pt x="1122360" y="10674"/>
                    </a:cubicBezTo>
                    <a:cubicBezTo>
                      <a:pt x="1129194" y="17509"/>
                      <a:pt x="1133034" y="26778"/>
                      <a:pt x="1133034" y="36444"/>
                    </a:cubicBezTo>
                    <a:lnTo>
                      <a:pt x="1133034" y="341911"/>
                    </a:lnTo>
                    <a:cubicBezTo>
                      <a:pt x="1133034" y="351577"/>
                      <a:pt x="1129194" y="360846"/>
                      <a:pt x="1122360" y="367681"/>
                    </a:cubicBezTo>
                    <a:cubicBezTo>
                      <a:pt x="1115525" y="374515"/>
                      <a:pt x="1106256" y="378355"/>
                      <a:pt x="1096590" y="378355"/>
                    </a:cubicBezTo>
                    <a:lnTo>
                      <a:pt x="36444" y="378355"/>
                    </a:lnTo>
                    <a:cubicBezTo>
                      <a:pt x="26778" y="378355"/>
                      <a:pt x="17509" y="374515"/>
                      <a:pt x="10674" y="367681"/>
                    </a:cubicBezTo>
                    <a:cubicBezTo>
                      <a:pt x="3840" y="360846"/>
                      <a:pt x="0" y="351577"/>
                      <a:pt x="0" y="341911"/>
                    </a:cubicBezTo>
                    <a:lnTo>
                      <a:pt x="0" y="36444"/>
                    </a:lnTo>
                    <a:cubicBezTo>
                      <a:pt x="0" y="26778"/>
                      <a:pt x="3840" y="17509"/>
                      <a:pt x="10674" y="10674"/>
                    </a:cubicBezTo>
                    <a:cubicBezTo>
                      <a:pt x="17509" y="3840"/>
                      <a:pt x="26778" y="0"/>
                      <a:pt x="36444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28575"/>
                <a:ext cx="1133034" cy="3497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0" y="511493"/>
              <a:ext cx="5769807" cy="1013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sz="1899" b="1">
                  <a:solidFill>
                    <a:srgbClr val="006EC1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21% of Walmart’s referral traffic now originates from AI platforms like ChatGPT.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1780344" y="2554256"/>
            <a:ext cx="5473477" cy="1696435"/>
            <a:chOff x="0" y="0"/>
            <a:chExt cx="7297970" cy="2261914"/>
          </a:xfrm>
        </p:grpSpPr>
        <p:sp>
          <p:nvSpPr>
            <p:cNvPr id="57" name="Freeform 57"/>
            <p:cNvSpPr/>
            <p:nvPr/>
          </p:nvSpPr>
          <p:spPr>
            <a:xfrm>
              <a:off x="0" y="1521484"/>
              <a:ext cx="7297970" cy="740430"/>
            </a:xfrm>
            <a:custGeom>
              <a:avLst/>
              <a:gdLst/>
              <a:ahLst/>
              <a:cxnLst/>
              <a:rect l="l" t="t" r="r" b="b"/>
              <a:pathLst>
                <a:path w="7297970" h="740430">
                  <a:moveTo>
                    <a:pt x="0" y="0"/>
                  </a:moveTo>
                  <a:lnTo>
                    <a:pt x="7297970" y="0"/>
                  </a:lnTo>
                  <a:lnTo>
                    <a:pt x="7297970" y="740430"/>
                  </a:lnTo>
                  <a:lnTo>
                    <a:pt x="0" y="740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t="-52260" b="-52260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58" name="Group 58"/>
            <p:cNvGrpSpPr/>
            <p:nvPr/>
          </p:nvGrpSpPr>
          <p:grpSpPr>
            <a:xfrm>
              <a:off x="115303" y="0"/>
              <a:ext cx="7067365" cy="1891699"/>
              <a:chOff x="0" y="0"/>
              <a:chExt cx="1413530" cy="378355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413530" cy="378355"/>
              </a:xfrm>
              <a:custGeom>
                <a:avLst/>
                <a:gdLst/>
                <a:ahLst/>
                <a:cxnLst/>
                <a:rect l="l" t="t" r="r" b="b"/>
                <a:pathLst>
                  <a:path w="1413530" h="378355">
                    <a:moveTo>
                      <a:pt x="29212" y="0"/>
                    </a:moveTo>
                    <a:lnTo>
                      <a:pt x="1384318" y="0"/>
                    </a:lnTo>
                    <a:cubicBezTo>
                      <a:pt x="1400451" y="0"/>
                      <a:pt x="1413530" y="13079"/>
                      <a:pt x="1413530" y="29212"/>
                    </a:cubicBezTo>
                    <a:lnTo>
                      <a:pt x="1413530" y="349143"/>
                    </a:lnTo>
                    <a:cubicBezTo>
                      <a:pt x="1413530" y="365276"/>
                      <a:pt x="1400451" y="378355"/>
                      <a:pt x="1384318" y="378355"/>
                    </a:cubicBezTo>
                    <a:lnTo>
                      <a:pt x="29212" y="378355"/>
                    </a:lnTo>
                    <a:cubicBezTo>
                      <a:pt x="13079" y="378355"/>
                      <a:pt x="0" y="365276"/>
                      <a:pt x="0" y="349143"/>
                    </a:cubicBezTo>
                    <a:lnTo>
                      <a:pt x="0" y="29212"/>
                    </a:lnTo>
                    <a:cubicBezTo>
                      <a:pt x="0" y="13079"/>
                      <a:pt x="13079" y="0"/>
                      <a:pt x="29212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28575"/>
                <a:ext cx="1413530" cy="3497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0" y="511493"/>
              <a:ext cx="7198189" cy="1013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sz="1899" b="1">
                  <a:solidFill>
                    <a:srgbClr val="006EC1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Retailers worldwide are accelerating AI deployment to meet growing consumer expectations.</a:t>
              </a:r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7829928" y="2128245"/>
            <a:ext cx="2628143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0"/>
              </a:lnSpc>
              <a:spcBef>
                <a:spcPct val="0"/>
              </a:spcBef>
            </a:pPr>
            <a:r>
              <a:rPr lang="en-US" sz="1700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Industry Momentum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1448" y="-464988"/>
            <a:ext cx="3522171" cy="3522172"/>
            <a:chOff x="0" y="-1"/>
            <a:chExt cx="4696228" cy="4696229"/>
          </a:xfrm>
        </p:grpSpPr>
        <p:sp>
          <p:nvSpPr>
            <p:cNvPr id="5" name="TextBox 5"/>
            <p:cNvSpPr txBox="1"/>
            <p:nvPr/>
          </p:nvSpPr>
          <p:spPr>
            <a:xfrm rot="5400000">
              <a:off x="1547065" y="18344"/>
              <a:ext cx="1565409" cy="152872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  <p:grpSp>
          <p:nvGrpSpPr>
            <p:cNvPr id="6" name="Group 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0" y="697383"/>
            <a:ext cx="3522171" cy="3522171"/>
            <a:chOff x="0" y="0"/>
            <a:chExt cx="4696228" cy="4696228"/>
          </a:xfrm>
        </p:grpSpPr>
        <p:grpSp>
          <p:nvGrpSpPr>
            <p:cNvPr id="26" name="Group 26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5400000">
            <a:off x="4939661" y="9112943"/>
            <a:ext cx="1174057" cy="1174057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2" name="Group 42"/>
          <p:cNvGrpSpPr/>
          <p:nvPr/>
        </p:nvGrpSpPr>
        <p:grpSpPr>
          <a:xfrm>
            <a:off x="711097" y="3000771"/>
            <a:ext cx="12382787" cy="5276126"/>
            <a:chOff x="0" y="0"/>
            <a:chExt cx="16510382" cy="7034835"/>
          </a:xfrm>
        </p:grpSpPr>
        <p:sp>
          <p:nvSpPr>
            <p:cNvPr id="43" name="Freeform 43"/>
            <p:cNvSpPr/>
            <p:nvPr/>
          </p:nvSpPr>
          <p:spPr>
            <a:xfrm>
              <a:off x="0" y="72605"/>
              <a:ext cx="10782288" cy="6914142"/>
            </a:xfrm>
            <a:custGeom>
              <a:avLst/>
              <a:gdLst/>
              <a:ahLst/>
              <a:cxnLst/>
              <a:rect l="l" t="t" r="r" b="b"/>
              <a:pathLst>
                <a:path w="10782288" h="6914142">
                  <a:moveTo>
                    <a:pt x="0" y="0"/>
                  </a:moveTo>
                  <a:lnTo>
                    <a:pt x="10782288" y="0"/>
                  </a:lnTo>
                  <a:lnTo>
                    <a:pt x="10782288" y="6914143"/>
                  </a:lnTo>
                  <a:lnTo>
                    <a:pt x="0" y="6914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5539879" y="0"/>
              <a:ext cx="10970503" cy="7034835"/>
            </a:xfrm>
            <a:custGeom>
              <a:avLst/>
              <a:gdLst/>
              <a:ahLst/>
              <a:cxnLst/>
              <a:rect l="l" t="t" r="r" b="b"/>
              <a:pathLst>
                <a:path w="10970503" h="7034835">
                  <a:moveTo>
                    <a:pt x="0" y="0"/>
                  </a:moveTo>
                  <a:lnTo>
                    <a:pt x="10970503" y="0"/>
                  </a:lnTo>
                  <a:lnTo>
                    <a:pt x="10970503" y="7034835"/>
                  </a:lnTo>
                  <a:lnTo>
                    <a:pt x="0" y="7034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97307" y="684186"/>
              <a:ext cx="456325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EBEBE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Predictive Loyalty &amp; Personalization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5897362" y="684186"/>
              <a:ext cx="456325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EBEBE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Intelligent Supply Optimization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1612171" y="684186"/>
              <a:ext cx="456325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EBEBE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Agentic Omnichannel Commerce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297307" y="3067626"/>
              <a:ext cx="456325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Tailored offers and dynamic rewards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5948162" y="3067626"/>
              <a:ext cx="456325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Real-time availability, faster delivery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297307" y="5510259"/>
              <a:ext cx="456325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Stronger loyalty, higher retention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5948162" y="5510259"/>
              <a:ext cx="456325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Fewer stockouts, better CX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1603620" y="2885547"/>
              <a:ext cx="4563258" cy="1385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Seamless AI shopping across channels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1612171" y="5510259"/>
              <a:ext cx="456325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Higher conversion and engagement</a:t>
              </a:r>
            </a:p>
          </p:txBody>
        </p:sp>
      </p:grpSp>
      <p:sp>
        <p:nvSpPr>
          <p:cNvPr id="54" name="Freeform 54"/>
          <p:cNvSpPr/>
          <p:nvPr/>
        </p:nvSpPr>
        <p:spPr>
          <a:xfrm>
            <a:off x="13139406" y="3057183"/>
            <a:ext cx="5091444" cy="5276126"/>
          </a:xfrm>
          <a:custGeom>
            <a:avLst/>
            <a:gdLst/>
            <a:ahLst/>
            <a:cxnLst/>
            <a:rect l="l" t="t" r="r" b="b"/>
            <a:pathLst>
              <a:path w="5091444" h="5276126">
                <a:moveTo>
                  <a:pt x="0" y="0"/>
                </a:moveTo>
                <a:lnTo>
                  <a:pt x="5091444" y="0"/>
                </a:lnTo>
                <a:lnTo>
                  <a:pt x="5091444" y="5276127"/>
                </a:lnTo>
                <a:lnTo>
                  <a:pt x="0" y="527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3" r="-181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TextBox 55"/>
          <p:cNvSpPr txBox="1"/>
          <p:nvPr/>
        </p:nvSpPr>
        <p:spPr>
          <a:xfrm>
            <a:off x="3702019" y="452406"/>
            <a:ext cx="1088396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Strategic AI Opportunities for Walmart</a:t>
            </a:r>
          </a:p>
        </p:txBody>
      </p:sp>
      <p:sp>
        <p:nvSpPr>
          <p:cNvPr id="56" name="TextBox 56"/>
          <p:cNvSpPr txBox="1"/>
          <p:nvPr/>
        </p:nvSpPr>
        <p:spPr>
          <a:xfrm rot="-5400000">
            <a:off x="-189432" y="5408964"/>
            <a:ext cx="1207967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</a:pPr>
            <a:r>
              <a:rPr lang="en-US" sz="1699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Customer</a:t>
            </a:r>
          </a:p>
          <a:p>
            <a:pPr algn="ctr">
              <a:lnSpc>
                <a:spcPts val="1869"/>
              </a:lnSpc>
              <a:spcBef>
                <a:spcPct val="0"/>
              </a:spcBef>
            </a:pPr>
            <a:r>
              <a:rPr lang="en-US" sz="1699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Value</a:t>
            </a:r>
          </a:p>
        </p:txBody>
      </p:sp>
      <p:sp>
        <p:nvSpPr>
          <p:cNvPr id="57" name="TextBox 57"/>
          <p:cNvSpPr txBox="1"/>
          <p:nvPr/>
        </p:nvSpPr>
        <p:spPr>
          <a:xfrm rot="-5400000">
            <a:off x="-102138" y="7241878"/>
            <a:ext cx="1033380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</a:pPr>
            <a:r>
              <a:rPr lang="en-US" sz="1699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Business</a:t>
            </a:r>
          </a:p>
          <a:p>
            <a:pPr algn="ctr">
              <a:lnSpc>
                <a:spcPts val="1869"/>
              </a:lnSpc>
              <a:spcBef>
                <a:spcPct val="0"/>
              </a:spcBef>
            </a:pPr>
            <a:r>
              <a:rPr lang="en-US" sz="1699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impact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65439" y="4529138"/>
            <a:ext cx="7757122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6999" b="1" spc="-69">
                <a:solidFill>
                  <a:srgbClr val="FF751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Threats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5400000">
            <a:off x="11411802" y="2066203"/>
            <a:ext cx="2977181" cy="2977181"/>
            <a:chOff x="0" y="0"/>
            <a:chExt cx="3969575" cy="3969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 rot="5400000">
            <a:off x="5525495" y="1967693"/>
            <a:ext cx="1488591" cy="148859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4036904" y="6940710"/>
            <a:ext cx="1488591" cy="148859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4036904" y="3456284"/>
            <a:ext cx="1488591" cy="148859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1089327" y="7417953"/>
            <a:ext cx="1488591" cy="148859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2548314" y="6940710"/>
            <a:ext cx="1488591" cy="148859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5400000">
            <a:off x="152400" y="8581701"/>
            <a:ext cx="1857699" cy="1857699"/>
            <a:chOff x="0" y="0"/>
            <a:chExt cx="2476932" cy="2476932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48" name="Freeform 48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/>
          <p:cNvSpPr/>
          <p:nvPr/>
        </p:nvSpPr>
        <p:spPr>
          <a:xfrm>
            <a:off x="8531241" y="5522913"/>
            <a:ext cx="1225517" cy="1072327"/>
          </a:xfrm>
          <a:custGeom>
            <a:avLst/>
            <a:gdLst/>
            <a:ahLst/>
            <a:cxnLst/>
            <a:rect l="l" t="t" r="r" b="b"/>
            <a:pathLst>
              <a:path w="1225517" h="1072327">
                <a:moveTo>
                  <a:pt x="0" y="0"/>
                </a:moveTo>
                <a:lnTo>
                  <a:pt x="1225518" y="0"/>
                </a:lnTo>
                <a:lnTo>
                  <a:pt x="1225518" y="1072327"/>
                </a:lnTo>
                <a:lnTo>
                  <a:pt x="0" y="1072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1448" y="-464988"/>
            <a:ext cx="3522171" cy="3522172"/>
            <a:chOff x="0" y="-1"/>
            <a:chExt cx="4696228" cy="4696229"/>
          </a:xfrm>
        </p:grpSpPr>
        <p:sp>
          <p:nvSpPr>
            <p:cNvPr id="5" name="TextBox 5"/>
            <p:cNvSpPr txBox="1"/>
            <p:nvPr/>
          </p:nvSpPr>
          <p:spPr>
            <a:xfrm rot="5400000">
              <a:off x="1547065" y="18344"/>
              <a:ext cx="1565409" cy="152872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  <p:grpSp>
          <p:nvGrpSpPr>
            <p:cNvPr id="6" name="Group 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 rot="5400000">
            <a:off x="1174057" y="697383"/>
            <a:ext cx="1174057" cy="117405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2348114" y="1871440"/>
            <a:ext cx="1174057" cy="117405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983428" y="3045497"/>
            <a:ext cx="1174057" cy="117405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0" y="1871440"/>
            <a:ext cx="1174057" cy="117405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4939661" y="9112943"/>
            <a:ext cx="1174057" cy="117405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TextBox 41"/>
          <p:cNvSpPr txBox="1"/>
          <p:nvPr/>
        </p:nvSpPr>
        <p:spPr>
          <a:xfrm>
            <a:off x="3702019" y="452406"/>
            <a:ext cx="1088396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An Analysis Through Porter's Lens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90169" y="2740058"/>
            <a:ext cx="5572045" cy="6618093"/>
            <a:chOff x="0" y="0"/>
            <a:chExt cx="1467534" cy="174303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67534" cy="1743037"/>
            </a:xfrm>
            <a:custGeom>
              <a:avLst/>
              <a:gdLst/>
              <a:ahLst/>
              <a:cxnLst/>
              <a:rect l="l" t="t" r="r" b="b"/>
              <a:pathLst>
                <a:path w="1467534" h="1743037">
                  <a:moveTo>
                    <a:pt x="41683" y="0"/>
                  </a:moveTo>
                  <a:lnTo>
                    <a:pt x="1425852" y="0"/>
                  </a:lnTo>
                  <a:cubicBezTo>
                    <a:pt x="1448873" y="0"/>
                    <a:pt x="1467534" y="18662"/>
                    <a:pt x="1467534" y="41683"/>
                  </a:cubicBezTo>
                  <a:lnTo>
                    <a:pt x="1467534" y="1701354"/>
                  </a:lnTo>
                  <a:cubicBezTo>
                    <a:pt x="1467534" y="1724375"/>
                    <a:pt x="1448873" y="1743037"/>
                    <a:pt x="1425852" y="1743037"/>
                  </a:cubicBezTo>
                  <a:lnTo>
                    <a:pt x="41683" y="1743037"/>
                  </a:lnTo>
                  <a:cubicBezTo>
                    <a:pt x="18662" y="1743037"/>
                    <a:pt x="0" y="1724375"/>
                    <a:pt x="0" y="1701354"/>
                  </a:cubicBezTo>
                  <a:lnTo>
                    <a:pt x="0" y="41683"/>
                  </a:lnTo>
                  <a:cubicBezTo>
                    <a:pt x="0" y="18662"/>
                    <a:pt x="18662" y="0"/>
                    <a:pt x="41683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9050"/>
              <a:ext cx="1467534" cy="1723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95238" y="3019083"/>
            <a:ext cx="3765604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b="1" spc="-4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Rivalry Among Competitors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14378" y="3642151"/>
            <a:ext cx="5127325" cy="559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1" spc="-3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AI Arms Race in Retail</a:t>
            </a:r>
          </a:p>
          <a:p>
            <a:pPr algn="l">
              <a:lnSpc>
                <a:spcPts val="2379"/>
              </a:lnSpc>
            </a:pPr>
            <a:endParaRPr lang="en-US" sz="1699" b="1" spc="-33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379"/>
              </a:lnSpc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Competition is no longer just about price and scale; it's an AI capability battleground.</a:t>
            </a:r>
          </a:p>
          <a:p>
            <a:pPr marL="367029" lvl="1" indent="-183514" algn="l">
              <a:lnSpc>
                <a:spcPts val="2379"/>
              </a:lnSpc>
              <a:buFont typeface="Arial"/>
              <a:buChar char="•"/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Amazon:</a:t>
            </a:r>
          </a:p>
          <a:p>
            <a:pPr marL="734058" lvl="2" indent="-244686" algn="l">
              <a:lnSpc>
                <a:spcPts val="2379"/>
              </a:lnSpc>
              <a:buFont typeface="Arial"/>
              <a:buChar char="⚬"/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Uses generative AI for personalized product descriptions and recommendations.</a:t>
            </a:r>
          </a:p>
          <a:p>
            <a:pPr marL="734058" lvl="2" indent="-244686" algn="l">
              <a:lnSpc>
                <a:spcPts val="2379"/>
              </a:lnSpc>
              <a:buFont typeface="Arial"/>
              <a:buChar char="⚬"/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AI-powered summarization of product reviews helps customers make decisions faster.</a:t>
            </a:r>
          </a:p>
          <a:p>
            <a:pPr marL="367029" lvl="1" indent="-183514" algn="l">
              <a:lnSpc>
                <a:spcPts val="2379"/>
              </a:lnSpc>
              <a:buFont typeface="Arial"/>
              <a:buChar char="•"/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Walmart's Response:</a:t>
            </a:r>
          </a:p>
          <a:p>
            <a:pPr marL="734058" lvl="2" indent="-244686" algn="l">
              <a:lnSpc>
                <a:spcPts val="2379"/>
              </a:lnSpc>
              <a:buFont typeface="Arial"/>
              <a:buChar char="⚬"/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Launched generative AI search for use-case queries (e.g., "football watch party items").</a:t>
            </a:r>
          </a:p>
          <a:p>
            <a:pPr marL="734058" lvl="2" indent="-244686" algn="l">
              <a:lnSpc>
                <a:spcPts val="2379"/>
              </a:lnSpc>
              <a:buFont typeface="Arial"/>
              <a:buChar char="⚬"/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Investing in AI-powered replenishment, AR shopping tools, and advanced semantic search to improve relevance.</a:t>
            </a:r>
          </a:p>
          <a:p>
            <a:pPr marL="0" lvl="0" indent="0" algn="l">
              <a:lnSpc>
                <a:spcPts val="2379"/>
              </a:lnSpc>
              <a:spcBef>
                <a:spcPct val="0"/>
              </a:spcBef>
            </a:pPr>
            <a:endParaRPr lang="en-US" sz="1699" b="1" spc="-33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47" name="Group 47"/>
          <p:cNvGrpSpPr/>
          <p:nvPr/>
        </p:nvGrpSpPr>
        <p:grpSpPr>
          <a:xfrm>
            <a:off x="6476539" y="2740058"/>
            <a:ext cx="5460073" cy="6618093"/>
            <a:chOff x="0" y="0"/>
            <a:chExt cx="1438044" cy="17430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438044" cy="1743037"/>
            </a:xfrm>
            <a:custGeom>
              <a:avLst/>
              <a:gdLst/>
              <a:ahLst/>
              <a:cxnLst/>
              <a:rect l="l" t="t" r="r" b="b"/>
              <a:pathLst>
                <a:path w="1438044" h="1743037">
                  <a:moveTo>
                    <a:pt x="42537" y="0"/>
                  </a:moveTo>
                  <a:lnTo>
                    <a:pt x="1395507" y="0"/>
                  </a:lnTo>
                  <a:cubicBezTo>
                    <a:pt x="1418999" y="0"/>
                    <a:pt x="1438044" y="19045"/>
                    <a:pt x="1438044" y="42537"/>
                  </a:cubicBezTo>
                  <a:lnTo>
                    <a:pt x="1438044" y="1700499"/>
                  </a:lnTo>
                  <a:cubicBezTo>
                    <a:pt x="1438044" y="1723992"/>
                    <a:pt x="1418999" y="1743037"/>
                    <a:pt x="1395507" y="1743037"/>
                  </a:cubicBezTo>
                  <a:lnTo>
                    <a:pt x="42537" y="1743037"/>
                  </a:lnTo>
                  <a:cubicBezTo>
                    <a:pt x="19045" y="1743037"/>
                    <a:pt x="0" y="1723992"/>
                    <a:pt x="0" y="1700499"/>
                  </a:cubicBezTo>
                  <a:lnTo>
                    <a:pt x="0" y="42537"/>
                  </a:lnTo>
                  <a:cubicBezTo>
                    <a:pt x="0" y="19045"/>
                    <a:pt x="19045" y="0"/>
                    <a:pt x="42537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9050"/>
              <a:ext cx="1438044" cy="1723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7261198" y="3019083"/>
            <a:ext cx="3765604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b="1" spc="-4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Bargaining Power of Buyers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769374" y="3642151"/>
            <a:ext cx="4749252" cy="500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 spc="-3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Empowered Consumer</a:t>
            </a:r>
          </a:p>
          <a:p>
            <a:pPr algn="l">
              <a:lnSpc>
                <a:spcPts val="2380"/>
              </a:lnSpc>
            </a:pPr>
            <a:endParaRPr lang="en-US" sz="1700" b="1" spc="-34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380"/>
              </a:lnSpc>
            </a:pPr>
            <a:r>
              <a:rPr lang="en-US" sz="1700" b="1" spc="-3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AI has elevated buyer expectations and reduced the friction of switching between retailers.</a:t>
            </a:r>
          </a:p>
          <a:p>
            <a:pPr algn="l">
              <a:lnSpc>
                <a:spcPts val="2380"/>
              </a:lnSpc>
            </a:pPr>
            <a:endParaRPr lang="en-US" sz="1700" b="1" spc="-3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 spc="-3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Raised Expectations: Customers now expect hyper-personalized experiences as a baseline. They want retailers to "know them."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 spc="-3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Increased Transparency: AI-powered tools allow consumers to compare offerings across multiple retailers almost instantly.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 spc="-3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Low Switching Costs: A subpar or generic experience can immediately lead a customer to a competitor with just a few clicks.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2250938" y="2740058"/>
            <a:ext cx="5499507" cy="6618093"/>
            <a:chOff x="0" y="0"/>
            <a:chExt cx="1448430" cy="174303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448430" cy="1743037"/>
            </a:xfrm>
            <a:custGeom>
              <a:avLst/>
              <a:gdLst/>
              <a:ahLst/>
              <a:cxnLst/>
              <a:rect l="l" t="t" r="r" b="b"/>
              <a:pathLst>
                <a:path w="1448430" h="1743037">
                  <a:moveTo>
                    <a:pt x="42232" y="0"/>
                  </a:moveTo>
                  <a:lnTo>
                    <a:pt x="1406197" y="0"/>
                  </a:lnTo>
                  <a:cubicBezTo>
                    <a:pt x="1429522" y="0"/>
                    <a:pt x="1448430" y="18908"/>
                    <a:pt x="1448430" y="42232"/>
                  </a:cubicBezTo>
                  <a:lnTo>
                    <a:pt x="1448430" y="1700804"/>
                  </a:lnTo>
                  <a:cubicBezTo>
                    <a:pt x="1448430" y="1724129"/>
                    <a:pt x="1429522" y="1743037"/>
                    <a:pt x="1406197" y="1743037"/>
                  </a:cubicBezTo>
                  <a:lnTo>
                    <a:pt x="42232" y="1743037"/>
                  </a:lnTo>
                  <a:cubicBezTo>
                    <a:pt x="18908" y="1743037"/>
                    <a:pt x="0" y="1724129"/>
                    <a:pt x="0" y="1700804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19050"/>
              <a:ext cx="1448430" cy="1723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565269" y="3019083"/>
            <a:ext cx="2870845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b="1" spc="-4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Threat of Substitutes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622528" y="3642151"/>
            <a:ext cx="4756327" cy="441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1" spc="-3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New AI-Native Shopping Models</a:t>
            </a:r>
          </a:p>
          <a:p>
            <a:pPr algn="l">
              <a:lnSpc>
                <a:spcPts val="2379"/>
              </a:lnSpc>
            </a:pPr>
            <a:endParaRPr lang="en-US" sz="1699" b="1" spc="-33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379"/>
              </a:lnSpc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Emerging models threaten to bypass traditional retail entirely by integrating shopping into other experiences.</a:t>
            </a:r>
          </a:p>
          <a:p>
            <a:pPr algn="l">
              <a:lnSpc>
                <a:spcPts val="2379"/>
              </a:lnSpc>
            </a:pPr>
            <a:endParaRPr lang="en-US" sz="1699" b="1" spc="-33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367029" lvl="1" indent="-183514" algn="l">
              <a:lnSpc>
                <a:spcPts val="2379"/>
              </a:lnSpc>
              <a:buFont typeface="Arial"/>
              <a:buChar char="•"/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Quick-Commerce (Instacart): AI tools like "Ask Instacart" bridge inspiration and purchase in a single, seamless flow, reducing reliance on retailer websites.</a:t>
            </a:r>
          </a:p>
          <a:p>
            <a:pPr marL="367029" lvl="1" indent="-183514" algn="l">
              <a:lnSpc>
                <a:spcPts val="2379"/>
              </a:lnSpc>
              <a:buFont typeface="Arial"/>
              <a:buChar char="•"/>
            </a:pPr>
            <a:r>
              <a:rPr lang="en-US" sz="1699" b="1" spc="-33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Social Commerce (TikTok Shop): AI-curated video feeds embed products directly within content, capturing discovery, intent, and checkout all within the same app.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4057" y="263996"/>
            <a:ext cx="4860191" cy="4684542"/>
            <a:chOff x="0" y="0"/>
            <a:chExt cx="6480255" cy="6246055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3349437" y="0"/>
              <a:ext cx="1565409" cy="156540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5400000">
              <a:off x="4914846" y="1565409"/>
              <a:ext cx="1565409" cy="156540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3349437" y="3130819"/>
              <a:ext cx="1565409" cy="156540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1784027" y="1565409"/>
              <a:ext cx="1565409" cy="156540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5400000">
              <a:off x="254172" y="1549828"/>
              <a:ext cx="1565409" cy="156540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5400000">
              <a:off x="1819582" y="3115237"/>
              <a:ext cx="1565409" cy="1565409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0" y="4680646"/>
              <a:ext cx="1565409" cy="156540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 rot="5400000">
            <a:off x="0" y="1871440"/>
            <a:ext cx="1174057" cy="117405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>
            <a:off x="3702019" y="452406"/>
            <a:ext cx="1088396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Strategic Implications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073718" y="2021441"/>
            <a:ext cx="14140564" cy="8400835"/>
            <a:chOff x="0" y="0"/>
            <a:chExt cx="18854086" cy="11201113"/>
          </a:xfrm>
        </p:grpSpPr>
        <p:sp>
          <p:nvSpPr>
            <p:cNvPr id="42" name="TextBox 42"/>
            <p:cNvSpPr txBox="1"/>
            <p:nvPr/>
          </p:nvSpPr>
          <p:spPr>
            <a:xfrm rot="5400000">
              <a:off x="3802914" y="9654049"/>
              <a:ext cx="1565409" cy="152872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5883498" y="9829227"/>
              <a:ext cx="7360238" cy="484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 spc="-44" dirty="0">
                  <a:solidFill>
                    <a:srgbClr val="FF313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 Three-Pronged AI Strategy for Walmart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6312281" y="3148052"/>
              <a:ext cx="6502674" cy="5588235"/>
              <a:chOff x="0" y="0"/>
              <a:chExt cx="812800" cy="6985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538EF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82342" tIns="82342" rIns="82342" bIns="82342" rtlCol="0" anchor="ctr"/>
              <a:lstStyle/>
              <a:p>
                <a:pPr marL="0" lvl="0" indent="0" algn="ctr">
                  <a:lnSpc>
                    <a:spcPts val="40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1325520"/>
              <a:ext cx="6502674" cy="5588235"/>
              <a:chOff x="0" y="0"/>
              <a:chExt cx="812800" cy="6985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778E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82342" tIns="82342" rIns="82342" bIns="82342" rtlCol="0" anchor="ctr"/>
              <a:lstStyle/>
              <a:p>
                <a:pPr marL="0" lvl="0" indent="0" algn="ctr">
                  <a:lnSpc>
                    <a:spcPts val="40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1841654" y="1325520"/>
              <a:ext cx="6502674" cy="5588235"/>
              <a:chOff x="0" y="0"/>
              <a:chExt cx="812800" cy="6985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2B2E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82342" tIns="82342" rIns="82342" bIns="82342" rtlCol="0" anchor="ctr"/>
              <a:lstStyle/>
              <a:p>
                <a:pPr marL="0" lvl="0" indent="0" algn="ctr">
                  <a:lnSpc>
                    <a:spcPts val="40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259250" y="3207501"/>
              <a:ext cx="7512638" cy="6456173"/>
              <a:chOff x="0" y="0"/>
              <a:chExt cx="812800" cy="6985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7778E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82342" tIns="82342" rIns="82342" bIns="82342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5807299" y="0"/>
              <a:ext cx="7512638" cy="6456173"/>
              <a:chOff x="0" y="0"/>
              <a:chExt cx="812800" cy="698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538EF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82342" tIns="82342" rIns="82342" bIns="82342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11341448" y="3166330"/>
              <a:ext cx="7512638" cy="6456173"/>
              <a:chOff x="0" y="0"/>
              <a:chExt cx="812800" cy="6985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2B2E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82342" tIns="82342" rIns="82342" bIns="82342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1777535" y="5738320"/>
              <a:ext cx="4476068" cy="361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08" lvl="1" indent="-205104" algn="l">
                <a:lnSpc>
                  <a:spcPts val="277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Enhance generative search and recommendation engines to match Amazon's relevance.</a:t>
              </a:r>
            </a:p>
            <a:p>
              <a:pPr marL="410208" lvl="1" indent="-205104" algn="l">
                <a:lnSpc>
                  <a:spcPts val="277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Use customer data to dynamically tailor content and offers.</a:t>
              </a:r>
            </a:p>
            <a:p>
              <a:pPr algn="l">
                <a:lnSpc>
                  <a:spcPts val="2773"/>
                </a:lnSpc>
              </a:pPr>
              <a:endParaRPr lang="en-US" sz="18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2859733" y="5777070"/>
              <a:ext cx="4476068" cy="3612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11" lvl="1" indent="-205106" algn="l">
                <a:lnSpc>
                  <a:spcPts val="2774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Partner with or integrate into quick-commerce and social platforms.</a:t>
              </a:r>
            </a:p>
            <a:p>
              <a:pPr marL="410211" lvl="1" indent="-205106" algn="l">
                <a:lnSpc>
                  <a:spcPts val="2774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Invest in "agentic commerce" (AI assistants that shop for users) to stay ahead of the curve.</a:t>
              </a:r>
            </a:p>
            <a:p>
              <a:pPr algn="l">
                <a:lnSpc>
                  <a:spcPts val="2774"/>
                </a:lnSpc>
              </a:pPr>
              <a:endParaRPr lang="en-US" sz="19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1719614" y="3510993"/>
              <a:ext cx="4469754" cy="187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3"/>
                </a:lnSpc>
              </a:pPr>
              <a:r>
                <a:rPr lang="en-US" sz="2399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AI-First Customer Experience &amp; Personalization: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12996184" y="4031694"/>
              <a:ext cx="4469754" cy="1224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4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Ecosystem &amp; Substitute Integration: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281723" y="2745607"/>
              <a:ext cx="4476068" cy="3612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09" lvl="1" indent="-205105" algn="l">
                <a:lnSpc>
                  <a:spcPts val="277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Scale advanced search systems to reduce friction.</a:t>
              </a:r>
            </a:p>
            <a:p>
              <a:pPr marL="410209" lvl="1" indent="-205105" algn="l">
                <a:lnSpc>
                  <a:spcPts val="277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Expand route optimization and smart replenishment to maintain a cost advantage with faster delivery.</a:t>
              </a:r>
            </a:p>
            <a:p>
              <a:pPr algn="l">
                <a:lnSpc>
                  <a:spcPts val="2773"/>
                </a:lnSpc>
              </a:pPr>
              <a:endParaRPr lang="en-US" sz="18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7371900" y="545243"/>
              <a:ext cx="4469754" cy="1871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4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AI-Optimized Operations &amp; Fulfillment: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499995" y="1710516"/>
              <a:ext cx="3087933" cy="971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4"/>
                </a:lnSpc>
              </a:pPr>
              <a:r>
                <a:rPr lang="en-US" sz="4052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01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13553800" y="1710516"/>
              <a:ext cx="3087933" cy="971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4"/>
                </a:lnSpc>
              </a:pPr>
              <a:r>
                <a:rPr lang="en-US" sz="4052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03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8019652" y="6905044"/>
              <a:ext cx="3087933" cy="971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4"/>
                </a:lnSpc>
              </a:pPr>
              <a:r>
                <a:rPr lang="en-US" sz="4052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02</a:t>
              </a:r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3882999" y="1379950"/>
            <a:ext cx="11208544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 counter these threats, Walmart can focus its AI investments in these key areas: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67055" y="0"/>
            <a:ext cx="3522171" cy="3522171"/>
            <a:chOff x="0" y="0"/>
            <a:chExt cx="4696228" cy="4696228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2509539" y="452406"/>
            <a:ext cx="1364611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Expertise vs Competition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53179" y="1561351"/>
            <a:ext cx="12781643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79"/>
              </a:lnSpc>
              <a:spcBef>
                <a:spcPct val="0"/>
              </a:spcBef>
            </a:pPr>
            <a:r>
              <a:rPr lang="en-US" sz="1799" b="1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grpSp>
        <p:nvGrpSpPr>
          <p:cNvPr id="17" name="Group 17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919583" y="1761085"/>
            <a:ext cx="16448834" cy="8448728"/>
            <a:chOff x="0" y="0"/>
            <a:chExt cx="21931779" cy="1126497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199711"/>
              <a:ext cx="21931779" cy="10548851"/>
              <a:chOff x="0" y="0"/>
              <a:chExt cx="3052661" cy="146828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052661" cy="1468283"/>
              </a:xfrm>
              <a:custGeom>
                <a:avLst/>
                <a:gdLst/>
                <a:ahLst/>
                <a:cxnLst/>
                <a:rect l="l" t="t" r="r" b="b"/>
                <a:pathLst>
                  <a:path w="3052661" h="1468283">
                    <a:moveTo>
                      <a:pt x="16003" y="0"/>
                    </a:moveTo>
                    <a:lnTo>
                      <a:pt x="3036658" y="0"/>
                    </a:lnTo>
                    <a:cubicBezTo>
                      <a:pt x="3045496" y="0"/>
                      <a:pt x="3052661" y="7165"/>
                      <a:pt x="3052661" y="16003"/>
                    </a:cubicBezTo>
                    <a:lnTo>
                      <a:pt x="3052661" y="1452281"/>
                    </a:lnTo>
                    <a:cubicBezTo>
                      <a:pt x="3052661" y="1461119"/>
                      <a:pt x="3045496" y="1468283"/>
                      <a:pt x="3036658" y="1468283"/>
                    </a:cubicBezTo>
                    <a:lnTo>
                      <a:pt x="16003" y="1468283"/>
                    </a:lnTo>
                    <a:cubicBezTo>
                      <a:pt x="11758" y="1468283"/>
                      <a:pt x="7688" y="1466597"/>
                      <a:pt x="4687" y="1463596"/>
                    </a:cubicBezTo>
                    <a:cubicBezTo>
                      <a:pt x="1686" y="1460595"/>
                      <a:pt x="0" y="1456525"/>
                      <a:pt x="0" y="1452281"/>
                    </a:cubicBezTo>
                    <a:lnTo>
                      <a:pt x="0" y="16003"/>
                    </a:lnTo>
                    <a:cubicBezTo>
                      <a:pt x="0" y="7165"/>
                      <a:pt x="7165" y="0"/>
                      <a:pt x="160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19050"/>
                <a:ext cx="3052661" cy="1449233"/>
              </a:xfrm>
              <a:prstGeom prst="rect">
                <a:avLst/>
              </a:prstGeom>
            </p:spPr>
            <p:txBody>
              <a:bodyPr lIns="72093" tIns="72093" rIns="72093" bIns="7209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34908" y="332725"/>
              <a:ext cx="21661963" cy="10253544"/>
              <a:chOff x="0" y="0"/>
              <a:chExt cx="3015106" cy="14271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015106" cy="1427180"/>
              </a:xfrm>
              <a:custGeom>
                <a:avLst/>
                <a:gdLst/>
                <a:ahLst/>
                <a:cxnLst/>
                <a:rect l="l" t="t" r="r" b="b"/>
                <a:pathLst>
                  <a:path w="3015106" h="1427180">
                    <a:moveTo>
                      <a:pt x="14296" y="0"/>
                    </a:moveTo>
                    <a:lnTo>
                      <a:pt x="3000810" y="0"/>
                    </a:lnTo>
                    <a:cubicBezTo>
                      <a:pt x="3008705" y="0"/>
                      <a:pt x="3015106" y="6400"/>
                      <a:pt x="3015106" y="14296"/>
                    </a:cubicBezTo>
                    <a:lnTo>
                      <a:pt x="3015106" y="1412884"/>
                    </a:lnTo>
                    <a:cubicBezTo>
                      <a:pt x="3015106" y="1420780"/>
                      <a:pt x="3008705" y="1427180"/>
                      <a:pt x="3000810" y="1427180"/>
                    </a:cubicBezTo>
                    <a:lnTo>
                      <a:pt x="14296" y="1427180"/>
                    </a:lnTo>
                    <a:cubicBezTo>
                      <a:pt x="6400" y="1427180"/>
                      <a:pt x="0" y="1420780"/>
                      <a:pt x="0" y="1412884"/>
                    </a:cubicBezTo>
                    <a:lnTo>
                      <a:pt x="0" y="14296"/>
                    </a:lnTo>
                    <a:cubicBezTo>
                      <a:pt x="0" y="6400"/>
                      <a:pt x="6400" y="0"/>
                      <a:pt x="14296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rnd">
                <a:solidFill>
                  <a:srgbClr val="A6A6A6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19050"/>
                <a:ext cx="3015106" cy="1408130"/>
              </a:xfrm>
              <a:prstGeom prst="rect">
                <a:avLst/>
              </a:prstGeom>
            </p:spPr>
            <p:txBody>
              <a:bodyPr lIns="72093" tIns="72093" rIns="72093" bIns="7209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8659340" y="2661349"/>
              <a:ext cx="2480378" cy="2600751"/>
              <a:chOff x="0" y="0"/>
              <a:chExt cx="345241" cy="36199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45241" cy="361996"/>
              </a:xfrm>
              <a:custGeom>
                <a:avLst/>
                <a:gdLst/>
                <a:ahLst/>
                <a:cxnLst/>
                <a:rect l="l" t="t" r="r" b="b"/>
                <a:pathLst>
                  <a:path w="345241" h="361996">
                    <a:moveTo>
                      <a:pt x="0" y="0"/>
                    </a:moveTo>
                    <a:lnTo>
                      <a:pt x="345241" y="0"/>
                    </a:lnTo>
                    <a:lnTo>
                      <a:pt x="345241" y="361996"/>
                    </a:lnTo>
                    <a:lnTo>
                      <a:pt x="0" y="361996"/>
                    </a:lnTo>
                    <a:close/>
                  </a:path>
                </a:pathLst>
              </a:custGeom>
              <a:solidFill>
                <a:srgbClr val="00BF6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76200"/>
                <a:ext cx="345241" cy="438196"/>
              </a:xfrm>
              <a:prstGeom prst="rect">
                <a:avLst/>
              </a:prstGeom>
            </p:spPr>
            <p:txBody>
              <a:bodyPr lIns="72093" tIns="72093" rIns="72093" bIns="72093" rtlCol="0" anchor="ctr"/>
              <a:lstStyle/>
              <a:p>
                <a:pPr algn="ctr">
                  <a:lnSpc>
                    <a:spcPts val="5879"/>
                  </a:lnSpc>
                </a:pPr>
                <a:r>
                  <a:rPr lang="en-US" sz="4199" b="1">
                    <a:solidFill>
                      <a:srgbClr val="FFFFFF"/>
                    </a:solidFill>
                    <a:latin typeface="Inter Heavy"/>
                    <a:ea typeface="Inter Heavy"/>
                    <a:cs typeface="Inter Heavy"/>
                    <a:sym typeface="Inter Heavy"/>
                  </a:rPr>
                  <a:t>S</a:t>
                </a: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8659340" y="5240304"/>
              <a:ext cx="2480378" cy="2600751"/>
              <a:chOff x="0" y="0"/>
              <a:chExt cx="345241" cy="36199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45241" cy="361996"/>
              </a:xfrm>
              <a:custGeom>
                <a:avLst/>
                <a:gdLst/>
                <a:ahLst/>
                <a:cxnLst/>
                <a:rect l="l" t="t" r="r" b="b"/>
                <a:pathLst>
                  <a:path w="345241" h="361996">
                    <a:moveTo>
                      <a:pt x="0" y="0"/>
                    </a:moveTo>
                    <a:lnTo>
                      <a:pt x="345241" y="0"/>
                    </a:lnTo>
                    <a:lnTo>
                      <a:pt x="345241" y="361996"/>
                    </a:lnTo>
                    <a:lnTo>
                      <a:pt x="0" y="361996"/>
                    </a:lnTo>
                    <a:close/>
                  </a:path>
                </a:pathLst>
              </a:custGeom>
              <a:solidFill>
                <a:srgbClr val="1B274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76200"/>
                <a:ext cx="345241" cy="438196"/>
              </a:xfrm>
              <a:prstGeom prst="rect">
                <a:avLst/>
              </a:prstGeom>
            </p:spPr>
            <p:txBody>
              <a:bodyPr lIns="72093" tIns="72093" rIns="72093" bIns="72093" rtlCol="0" anchor="ctr"/>
              <a:lstStyle/>
              <a:p>
                <a:pPr algn="ctr">
                  <a:lnSpc>
                    <a:spcPts val="5879"/>
                  </a:lnSpc>
                </a:pPr>
                <a:r>
                  <a:rPr lang="en-US" sz="4199" b="1">
                    <a:solidFill>
                      <a:srgbClr val="FFFFFF"/>
                    </a:solidFill>
                    <a:latin typeface="Inter Heavy"/>
                    <a:ea typeface="Inter Heavy"/>
                    <a:cs typeface="Inter Heavy"/>
                    <a:sym typeface="Inter Heavy"/>
                  </a:rPr>
                  <a:t>O</a:t>
                </a: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1139718" y="2661349"/>
              <a:ext cx="2480378" cy="2600751"/>
              <a:chOff x="0" y="0"/>
              <a:chExt cx="345241" cy="36199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45241" cy="361996"/>
              </a:xfrm>
              <a:custGeom>
                <a:avLst/>
                <a:gdLst/>
                <a:ahLst/>
                <a:cxnLst/>
                <a:rect l="l" t="t" r="r" b="b"/>
                <a:pathLst>
                  <a:path w="345241" h="361996">
                    <a:moveTo>
                      <a:pt x="0" y="0"/>
                    </a:moveTo>
                    <a:lnTo>
                      <a:pt x="345241" y="0"/>
                    </a:lnTo>
                    <a:lnTo>
                      <a:pt x="345241" y="361996"/>
                    </a:lnTo>
                    <a:lnTo>
                      <a:pt x="0" y="361996"/>
                    </a:lnTo>
                    <a:close/>
                  </a:path>
                </a:pathLst>
              </a:custGeom>
              <a:solidFill>
                <a:srgbClr val="FF313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76200"/>
                <a:ext cx="345241" cy="438196"/>
              </a:xfrm>
              <a:prstGeom prst="rect">
                <a:avLst/>
              </a:prstGeom>
            </p:spPr>
            <p:txBody>
              <a:bodyPr lIns="72093" tIns="72093" rIns="72093" bIns="72093" rtlCol="0" anchor="ctr"/>
              <a:lstStyle/>
              <a:p>
                <a:pPr algn="ctr">
                  <a:lnSpc>
                    <a:spcPts val="5879"/>
                  </a:lnSpc>
                </a:pPr>
                <a:r>
                  <a:rPr lang="en-US" sz="4199" b="1">
                    <a:solidFill>
                      <a:srgbClr val="FFFFFF"/>
                    </a:solidFill>
                    <a:latin typeface="Inter Heavy"/>
                    <a:ea typeface="Inter Heavy"/>
                    <a:cs typeface="Inter Heavy"/>
                    <a:sym typeface="Inter Heavy"/>
                  </a:rPr>
                  <a:t>W</a:t>
                </a: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1139718" y="5240304"/>
              <a:ext cx="2480378" cy="2600751"/>
              <a:chOff x="0" y="0"/>
              <a:chExt cx="345241" cy="36199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345241" cy="361996"/>
              </a:xfrm>
              <a:custGeom>
                <a:avLst/>
                <a:gdLst/>
                <a:ahLst/>
                <a:cxnLst/>
                <a:rect l="l" t="t" r="r" b="b"/>
                <a:pathLst>
                  <a:path w="345241" h="361996">
                    <a:moveTo>
                      <a:pt x="0" y="0"/>
                    </a:moveTo>
                    <a:lnTo>
                      <a:pt x="345241" y="0"/>
                    </a:lnTo>
                    <a:lnTo>
                      <a:pt x="345241" y="361996"/>
                    </a:lnTo>
                    <a:lnTo>
                      <a:pt x="0" y="361996"/>
                    </a:lnTo>
                    <a:close/>
                  </a:path>
                </a:pathLst>
              </a:custGeom>
              <a:solidFill>
                <a:srgbClr val="FF751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76200"/>
                <a:ext cx="345241" cy="438196"/>
              </a:xfrm>
              <a:prstGeom prst="rect">
                <a:avLst/>
              </a:prstGeom>
            </p:spPr>
            <p:txBody>
              <a:bodyPr lIns="72093" tIns="72093" rIns="72093" bIns="72093" rtlCol="0" anchor="ctr"/>
              <a:lstStyle/>
              <a:p>
                <a:pPr algn="ctr">
                  <a:lnSpc>
                    <a:spcPts val="5879"/>
                  </a:lnSpc>
                </a:pPr>
                <a:r>
                  <a:rPr lang="en-US" sz="4199" b="1">
                    <a:solidFill>
                      <a:srgbClr val="FFFFFF"/>
                    </a:solidFill>
                    <a:latin typeface="Inter Heavy"/>
                    <a:ea typeface="Inter Heavy"/>
                    <a:cs typeface="Inter Heavy"/>
                    <a:sym typeface="Inter Heavy"/>
                  </a:rPr>
                  <a:t>T</a:t>
                </a:r>
              </a:p>
            </p:txBody>
          </p:sp>
        </p:grpSp>
        <p:sp>
          <p:nvSpPr>
            <p:cNvPr id="47" name="AutoShape 47"/>
            <p:cNvSpPr/>
            <p:nvPr/>
          </p:nvSpPr>
          <p:spPr>
            <a:xfrm>
              <a:off x="1042738" y="5240304"/>
              <a:ext cx="20193960" cy="0"/>
            </a:xfrm>
            <a:prstGeom prst="line">
              <a:avLst/>
            </a:prstGeom>
            <a:ln w="38100" cap="flat">
              <a:solidFill>
                <a:srgbClr val="A6A6A6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AutoShape 48"/>
            <p:cNvSpPr/>
            <p:nvPr/>
          </p:nvSpPr>
          <p:spPr>
            <a:xfrm flipV="1">
              <a:off x="11139718" y="1020673"/>
              <a:ext cx="0" cy="8439263"/>
            </a:xfrm>
            <a:prstGeom prst="line">
              <a:avLst/>
            </a:prstGeom>
            <a:ln w="38100" cap="flat">
              <a:solidFill>
                <a:srgbClr val="A6A6A6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34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05105"/>
              </p:ext>
            </p:extLst>
          </p:nvPr>
        </p:nvGraphicFramePr>
        <p:xfrm>
          <a:off x="1440895" y="1838272"/>
          <a:ext cx="15145469" cy="8448728"/>
        </p:xfrm>
        <a:graphic>
          <a:graphicData uri="http://schemas.openxmlformats.org/drawingml/2006/table">
            <a:tbl>
              <a:tblPr/>
              <a:tblGrid>
                <a:gridCol w="5698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7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3633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Strengths</a:t>
                      </a:r>
                      <a:endParaRPr lang="en-US" sz="1100"/>
                    </a:p>
                    <a:p>
                      <a:pPr marL="339107" lvl="1" indent="-169553" algn="l">
                        <a:lnSpc>
                          <a:spcPts val="2198"/>
                        </a:lnSpc>
                        <a:buFont typeface="Arial"/>
                        <a:buChar char="•"/>
                      </a:pPr>
                      <a:r>
                        <a:rPr lang="en-US" sz="1570" b="1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Vast customer and data scale enabling deep AI-driven personalization.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Strong omnichannel AI integration enhancing unified CX and efficiency.</a:t>
                      </a:r>
                    </a:p>
                    <a:p>
                      <a:pPr marL="339107" lvl="1" indent="-169553" algn="l">
                        <a:lnSpc>
                          <a:spcPts val="2198"/>
                        </a:lnSpc>
                        <a:buFont typeface="Arial"/>
                        <a:buChar char="•"/>
                      </a:pPr>
                      <a:r>
                        <a:rPr lang="en-US" sz="1570" b="1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Advanced tech ecosystem (Walmart Connect + Global Tech) driving closed-loop innovation and revenue growth.</a:t>
                      </a:r>
                    </a:p>
                    <a:p>
                      <a:pPr algn="l">
                        <a:lnSpc>
                          <a:spcPts val="2198"/>
                        </a:lnSpc>
                      </a:pPr>
                      <a:endParaRPr lang="en-US" sz="1570" b="1">
                        <a:solidFill>
                          <a:srgbClr val="676E7B"/>
                        </a:solidFill>
                        <a:latin typeface="Inter Bold"/>
                        <a:ea typeface="Inter Bold"/>
                        <a:cs typeface="Inter Bold"/>
                        <a:sym typeface="Inter Bold"/>
                      </a:endParaRPr>
                    </a:p>
                  </a:txBody>
                  <a:tcPr marL="270349" marR="270349" marT="270349" marB="270349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72"/>
                        </a:lnSpc>
                        <a:defRPr/>
                      </a:pPr>
                      <a:endParaRPr lang="en-US" sz="1100"/>
                    </a:p>
                  </a:txBody>
                  <a:tcPr marL="270349" marR="270349" marT="270349" marB="270349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Weaknesses</a:t>
                      </a:r>
                      <a:endParaRPr lang="en-US" sz="1100" dirty="0"/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Fragmented AI adoption focused more on operations than customer experience.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Limited personalization and weaker app experience versus Amazon and Target.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Stockouts, checkout delays, and inconsistent omnichannel CX frustrate users.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Data silos, legacy systems, and cautious culture slow AI transformation.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endParaRPr lang="en-US" sz="1500" b="1" dirty="0">
                        <a:solidFill>
                          <a:srgbClr val="676E7B"/>
                        </a:solidFill>
                        <a:latin typeface="Inter Bold"/>
                        <a:ea typeface="Inter Bold"/>
                        <a:cs typeface="Inter Bold"/>
                        <a:sym typeface="Inter Bold"/>
                      </a:endParaRPr>
                    </a:p>
                  </a:txBody>
                  <a:tcPr marL="270349" marR="270349" marT="270349" marB="270349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5095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 spc="43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Opportunities</a:t>
                      </a:r>
                      <a:endParaRPr lang="en-US" sz="1100" dirty="0"/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spc="30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Rising consumer acceptance of AI shopping creates strong growth potential in personalized retail experiences.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spc="30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Global AI best practices show clear pathways for Walmart to enhance CX through predictive loyalty, conversational commerce, and intelligent automation.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spc="30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High-impact AI use cases predictive personalization, supply optimization, and agentic omnichannel commerce can strengthen loyalty and drive higher engagement.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endParaRPr lang="en-US" sz="1500" b="1" spc="30" dirty="0">
                        <a:solidFill>
                          <a:srgbClr val="676E7B"/>
                        </a:solidFill>
                        <a:latin typeface="Inter Bold"/>
                        <a:ea typeface="Inter Bold"/>
                        <a:cs typeface="Inter Bold"/>
                        <a:sym typeface="Inter Bold"/>
                      </a:endParaRPr>
                    </a:p>
                  </a:txBody>
                  <a:tcPr marL="270349" marR="270349" marT="270349" marB="270349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72"/>
                        </a:lnSpc>
                        <a:defRPr/>
                      </a:pPr>
                      <a:endParaRPr lang="en-US" sz="1100" dirty="0"/>
                    </a:p>
                  </a:txBody>
                  <a:tcPr marL="270349" marR="270349" marT="270349" marB="270349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Threats</a:t>
                      </a:r>
                      <a:endParaRPr lang="en-US" sz="1100" dirty="0"/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spc="30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Intense AI-driven rivalry from Amazon, Target, and quick-commerce players raising CX and innovation benchmarks.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spc="30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Empowered customers with high personalization expectations and low switching costs intensify competitive pressure.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 spc="30" dirty="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Emerging AI-native shopping models (quick-commerce, social commerce) threaten to bypass traditional retail channels.</a:t>
                      </a:r>
                    </a:p>
                    <a:p>
                      <a:pPr algn="l">
                        <a:lnSpc>
                          <a:spcPts val="4172"/>
                        </a:lnSpc>
                      </a:pPr>
                      <a:endParaRPr lang="en-US" sz="1500" b="1" spc="30" dirty="0">
                        <a:solidFill>
                          <a:srgbClr val="676E7B"/>
                        </a:solidFill>
                        <a:latin typeface="Inter Bold"/>
                        <a:ea typeface="Inter Bold"/>
                        <a:cs typeface="Inter Bold"/>
                        <a:sym typeface="Inter Bold"/>
                      </a:endParaRPr>
                    </a:p>
                  </a:txBody>
                  <a:tcPr marL="270349" marR="270349" marT="270349" marB="270349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Freeform 49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22312" y="2776372"/>
            <a:ext cx="7432362" cy="4806885"/>
            <a:chOff x="0" y="0"/>
            <a:chExt cx="1957495" cy="12660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57494" cy="1266011"/>
            </a:xfrm>
            <a:custGeom>
              <a:avLst/>
              <a:gdLst/>
              <a:ahLst/>
              <a:cxnLst/>
              <a:rect l="l" t="t" r="r" b="b"/>
              <a:pathLst>
                <a:path w="1957494" h="1266011">
                  <a:moveTo>
                    <a:pt x="31250" y="0"/>
                  </a:moveTo>
                  <a:lnTo>
                    <a:pt x="1926245" y="0"/>
                  </a:lnTo>
                  <a:cubicBezTo>
                    <a:pt x="1943504" y="0"/>
                    <a:pt x="1957494" y="13991"/>
                    <a:pt x="1957494" y="31250"/>
                  </a:cubicBezTo>
                  <a:lnTo>
                    <a:pt x="1957494" y="1234761"/>
                  </a:lnTo>
                  <a:cubicBezTo>
                    <a:pt x="1957494" y="1243049"/>
                    <a:pt x="1954202" y="1250998"/>
                    <a:pt x="1948342" y="1256858"/>
                  </a:cubicBezTo>
                  <a:cubicBezTo>
                    <a:pt x="1942481" y="1262718"/>
                    <a:pt x="1934533" y="1266011"/>
                    <a:pt x="1926245" y="1266011"/>
                  </a:cubicBezTo>
                  <a:lnTo>
                    <a:pt x="31250" y="1266011"/>
                  </a:lnTo>
                  <a:cubicBezTo>
                    <a:pt x="13991" y="1266011"/>
                    <a:pt x="0" y="1252020"/>
                    <a:pt x="0" y="1234761"/>
                  </a:cubicBezTo>
                  <a:lnTo>
                    <a:pt x="0" y="31250"/>
                  </a:lnTo>
                  <a:cubicBezTo>
                    <a:pt x="0" y="13991"/>
                    <a:pt x="13991" y="0"/>
                    <a:pt x="31250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1957495" cy="1246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880282" y="6152317"/>
            <a:ext cx="4407718" cy="4407718"/>
          </a:xfrm>
          <a:custGeom>
            <a:avLst/>
            <a:gdLst/>
            <a:ahLst/>
            <a:cxnLst/>
            <a:rect l="l" t="t" r="r" b="b"/>
            <a:pathLst>
              <a:path w="4407718" h="4407718">
                <a:moveTo>
                  <a:pt x="0" y="0"/>
                </a:moveTo>
                <a:lnTo>
                  <a:pt x="4407718" y="0"/>
                </a:lnTo>
                <a:lnTo>
                  <a:pt x="4407718" y="4407718"/>
                </a:lnTo>
                <a:lnTo>
                  <a:pt x="0" y="440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5404085" y="8037505"/>
            <a:ext cx="928850" cy="1857699"/>
            <a:chOff x="0" y="0"/>
            <a:chExt cx="1238466" cy="247693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5400000">
            <a:off x="5819437" y="464425"/>
            <a:ext cx="1857699" cy="928850"/>
            <a:chOff x="0" y="0"/>
            <a:chExt cx="2476932" cy="123846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33" name="Freeform 33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TextBox 34"/>
          <p:cNvSpPr txBox="1"/>
          <p:nvPr/>
        </p:nvSpPr>
        <p:spPr>
          <a:xfrm>
            <a:off x="2266704" y="1466268"/>
            <a:ext cx="534591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Agenda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62492" y="3634543"/>
            <a:ext cx="2332386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4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Analysis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690203" y="3634543"/>
            <a:ext cx="233238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857699" y="2776372"/>
            <a:ext cx="7432362" cy="4806885"/>
            <a:chOff x="0" y="0"/>
            <a:chExt cx="1957495" cy="126601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57494" cy="1266011"/>
            </a:xfrm>
            <a:custGeom>
              <a:avLst/>
              <a:gdLst/>
              <a:ahLst/>
              <a:cxnLst/>
              <a:rect l="l" t="t" r="r" b="b"/>
              <a:pathLst>
                <a:path w="1957494" h="1266011">
                  <a:moveTo>
                    <a:pt x="31250" y="0"/>
                  </a:moveTo>
                  <a:lnTo>
                    <a:pt x="1926245" y="0"/>
                  </a:lnTo>
                  <a:cubicBezTo>
                    <a:pt x="1943504" y="0"/>
                    <a:pt x="1957494" y="13991"/>
                    <a:pt x="1957494" y="31250"/>
                  </a:cubicBezTo>
                  <a:lnTo>
                    <a:pt x="1957494" y="1234761"/>
                  </a:lnTo>
                  <a:cubicBezTo>
                    <a:pt x="1957494" y="1243049"/>
                    <a:pt x="1954202" y="1250998"/>
                    <a:pt x="1948342" y="1256858"/>
                  </a:cubicBezTo>
                  <a:cubicBezTo>
                    <a:pt x="1942481" y="1262718"/>
                    <a:pt x="1934533" y="1266011"/>
                    <a:pt x="1926245" y="1266011"/>
                  </a:cubicBezTo>
                  <a:lnTo>
                    <a:pt x="31250" y="1266011"/>
                  </a:lnTo>
                  <a:cubicBezTo>
                    <a:pt x="13991" y="1266011"/>
                    <a:pt x="0" y="1252020"/>
                    <a:pt x="0" y="1234761"/>
                  </a:cubicBezTo>
                  <a:lnTo>
                    <a:pt x="0" y="31250"/>
                  </a:lnTo>
                  <a:cubicBezTo>
                    <a:pt x="0" y="13991"/>
                    <a:pt x="13991" y="0"/>
                    <a:pt x="31250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1957495" cy="1246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897879" y="3634543"/>
            <a:ext cx="2332386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Background &amp; Problem Statement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925590" y="3634543"/>
            <a:ext cx="284354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Analytical Framework Overview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897879" y="4536602"/>
            <a:ext cx="2676002" cy="131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4"/>
              </a:lnSpc>
            </a:pPr>
            <a:r>
              <a:rPr lang="en-US" sz="1896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Overview of Walmart’s current customer experience challenges and project focus.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925590" y="4536602"/>
            <a:ext cx="2734698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Outline of the models used to analyze Walmart’s position and competitive environment.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662492" y="4536602"/>
            <a:ext cx="2067011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Key findings from internal and external assessments of Walmart’s competitiveness.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690203" y="4536602"/>
            <a:ext cx="2962115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spc="-37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Summary of major insights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445644" y="452406"/>
            <a:ext cx="1364611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3399" y="1412240"/>
            <a:ext cx="16230600" cy="847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3" tooltip="https://www.aboutamazon.com/news/retail/amazon-generative-ai-product-search-results-and-descriptions"/>
              </a:rPr>
              <a:t>About Amazon. (2024). How Amazon is using generative AI to improve product recommendations and descriptions</a:t>
            </a:r>
            <a:r>
              <a:rPr lang="en-US" sz="13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4" tooltip="https://www.instacart.com/company/updates/bringing-inspirational-ai-powered-search-to-the-instacart-app-with-ask-instacart"/>
              </a:rPr>
              <a:t>Instacart Company Blog. (2023). Bringing inspirational, AI-powered search to the Instacart app with Ask Instacart.</a:t>
            </a:r>
            <a:r>
              <a:rPr lang="en-US" sz="13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5" tooltip="https://blogs.microsoft.com/blog/2024/01/09/walmart-unveils-new-generative-ai-powered-capabilities-for-shoppers-and-associates/"/>
              </a:rPr>
              <a:t>Microsoft Official Blog. (2024, January 9). Walmart unveils new generative AI-powered capabilities for shoppers and associates.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5" tooltip="https://blogs.microsoft.com/blog/2024/01/09/walmart-unveils-new-generative-ai-powered-capabilities-for-shoppers-and-associates/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6" tooltip="https://techcrunch.com/2024/01/09/walmart-debuts-generative-ai-search-and-ai-replenishment-features-at-ces/"/>
              </a:rPr>
              <a:t>TechCrunch. (2024, January 9). Walmart debuts generative AI search and AI replenishment features at CES.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6" tooltip="https://techcrunch.com/2024/01/09/walmart-debuts-generative-ai-search-and-ai-replenishment-features-at-ces/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7" tooltip="https://newsroom.tiktok.com/introducing-tiktok-shop?lang=en"/>
              </a:rPr>
              <a:t>TikTok Newsroom. (2023). Introducing TikTok Shop in the US.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7" tooltip="https://newsroom.tiktok.com/introducing-tiktok-shop?lang=en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8" tooltip="https://corporate.walmart.com/news/2024/03/14/walmart-commerce-technologies-launches-ai-powered-logistics-product"/>
              </a:rPr>
              <a:t>Walmart Corporate News. (2024, March 14). Walmart Commerce Technologies launches AI-powered logistics product.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8" tooltip="https://corporate.walmart.com/news/2024/03/14/walmart-commerce-technologies-launches-ai-powered-logistics-product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9" tooltip="https://corporate.walmart.com/news/2024/10/09/walmart-reveals-plan-for-scaling-artificial-intelligence-generative-ai-augmented-reality-and-immersive-commerce-experiences"/>
              </a:rPr>
              <a:t>Walmart Corporate News. (2024, October 9). Walmart reveals plan for scaling artificial intelligence, generative AI, augmented reality and immersive commerce experiences.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9" tooltip="https://corporate.walmart.com/news/2024/10/09/walmart-reveals-plan-for-scaling-artificial-intelligence-generative-ai-augmented-reality-and-immersive-commerce-experiences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10" tooltip="https://www.cnbc.com/2024/02/20/walmart-ceo-says-company-is-well-positioned-to-grow-its-ad-business.html"/>
              </a:rPr>
              <a:t>CNBC. (2024). Walmart Connect AI-driven ad revenue and personalization.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10" tooltip="https://www.cnbc.com/2024/02/20/walmart-ceo-says-company-is-well-positioned-to-grow-its-ad-business.html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11" tooltip="https://arxiv.org/abs/2412.04637"/>
              </a:rPr>
              <a:t>arXiv</a:t>
            </a: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11" tooltip="https://arxiv.org/abs/2412.04637"/>
              </a:rPr>
              <a:t> paper. (2024). Semantic Retrieval at Walmart.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11" tooltip="https://arxiv.org/abs/2412.04637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6" tooltip="https://techcrunch.com/2024/01/09/walmart-debuts-generative-ai-search-and-ai-replenishment-features-at-ces/"/>
              </a:rPr>
              <a:t>TechCrunch. (2024). Walmart generative AI search debut at CES.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6" tooltip="https://techcrunch.com/2024/01/09/walmart-debuts-generative-ai-search-and-ai-replenishment-features-at-ces/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12" tooltip="https://corporate.walmart.com/news/2025/06/24/walmart-unveils-new-ai-powered-tools-to-empower-1-5-million-associates"/>
              </a:rPr>
              <a:t>Walmart Corporate. (2025). Walmart unveils new AI-powered tools to empower associates.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12" tooltip="https://corporate.walmart.com/news/2025/06/24/walmart-unveils-new-ai-powered-tools-to-empower-1-5-million-associates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13" tooltip="https://techcrunch.com/2023/10/04/walmart-experiments-with-new-generative-ai-tools-that-can-help-you-plan-a-party-or-decorate-a-space/"/>
              </a:rPr>
              <a:t>TechCrunch. (2023). Walmart generative AI tools for planning and interior design.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13" tooltip="https://techcrunch.com/2023/10/04/walmart-experiments-with-new-generative-ai-tools-that-can-help-you-plan-a-party-or-decorate-a-space/"/>
            </a:endParaRPr>
          </a:p>
          <a:p>
            <a:pPr fontAlgn="base"/>
            <a:r>
              <a:rPr lang="en-US" sz="1300" b="1" dirty="0">
                <a:latin typeface="Inter Bold" panose="020B0604020202020204" charset="0"/>
                <a:ea typeface="Inter Bold" panose="020B0604020202020204" charset="0"/>
                <a:hlinkClick r:id="rId14"/>
              </a:rPr>
              <a:t>Consumers are satisfied with supermarkets, but digital cracks emerge</a:t>
            </a:r>
            <a:endParaRPr lang="en-US" sz="1300" b="1" dirty="0">
              <a:latin typeface="Inter Bold" panose="020B0604020202020204" charset="0"/>
              <a:ea typeface="Inter Bold" panose="020B0604020202020204" charset="0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 panose="020B0604020202020204" charset="0"/>
              <a:ea typeface="Inter Bold" panose="020B0604020202020204" charset="0"/>
              <a:cs typeface="Inter Bold"/>
              <a:sym typeface="Inter Bold"/>
            </a:endParaRPr>
          </a:p>
          <a:p>
            <a:pPr>
              <a:lnSpc>
                <a:spcPts val="1430"/>
              </a:lnSpc>
              <a:spcBef>
                <a:spcPct val="0"/>
              </a:spcBef>
            </a:pPr>
            <a:r>
              <a:rPr lang="en-US" sz="1300" dirty="0">
                <a:latin typeface="Inter Bold" panose="020B0604020202020204" charset="0"/>
                <a:ea typeface="Inter Bold" panose="020B0604020202020204" charset="0"/>
                <a:hlinkClick r:id="rId15"/>
              </a:rPr>
              <a:t>ACSI® Retail and Consumer Shipping Study 2025</a:t>
            </a:r>
            <a:endParaRPr lang="en-US" sz="1300" dirty="0">
              <a:latin typeface="Inter Bold" panose="020B0604020202020204" charset="0"/>
              <a:ea typeface="Inter Bold" panose="020B0604020202020204" charset="0"/>
            </a:endParaRPr>
          </a:p>
          <a:p>
            <a:pPr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 panose="020B0604020202020204" charset="0"/>
              <a:ea typeface="Inter Bold" panose="020B0604020202020204" charset="0"/>
              <a:cs typeface="Inter Bold"/>
              <a:sym typeface="Inter Bold"/>
            </a:endParaRPr>
          </a:p>
          <a:p>
            <a:r>
              <a:rPr lang="en-US" sz="1300" b="1" dirty="0">
                <a:latin typeface="Inter Bold" panose="020B0604020202020204" charset="0"/>
                <a:ea typeface="Inter Bold" panose="020B0604020202020204" charset="0"/>
                <a:hlinkClick r:id="rId16"/>
              </a:rPr>
              <a:t>Sam's Club beats Costco – thanks to tech</a:t>
            </a: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17" tooltip="https://www.mckinsey.com/industries/retail/our-insights/llm-to-roi-how-to-scale-gen-ai-in-retail"/>
              </a:rPr>
              <a:t>McKinsey &amp; Company. (2024). LLM to ROI: How to scale generative AI in retail. McKinsey &amp; Company.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17" tooltip="https://www.mckinsey.com/industries/retail/our-insights/llm-to-roi-how-to-scale-gen-ai-in-retail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18" tooltip="https://content-na1.emarketer.com/over-half-us-consumers-will-use-genai-online-shopping-this-year"/>
              </a:rPr>
              <a:t>eMarketer. (2025, March 19). Over half of US consumers intend to use generative AI when shopping online this year. Insider Intelligence.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18" tooltip="https://content-na1.emarketer.com/over-half-us-consumers-will-use-genai-online-shopping-this-year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19" tooltip="https://content-na1.emarketer.com/generative-ai-shopping-recommendations-rise"/>
              </a:rPr>
              <a:t>eMarketer. (2025, February 11). Shoppers are growing more comfortable with generative AI. Insider Intelligence.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19" tooltip="https://content-na1.emarketer.com/generative-ai-shopping-recommendations-rise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20"/>
              </a:rPr>
              <a:t>eMarketer. (2025). Retailers race to deploy AI tools ahead of holiday surge. Insider Intelligence.</a:t>
            </a: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21" tooltip="https://content-na1.emarketer.com/retailers-race-deploy-ai-tools-ahead-of-holiday-surge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21" tooltip="https://content-na1.emarketer.com/retailers-race-deploy-ai-tools-ahead-of-holiday-surge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22" tooltip="https://content-na1.emarketer.com/walmart-openai-partnership-chatgpt-instant-commerce"/>
              </a:rPr>
              <a:t>eMarketer. (2025). Walmart inks partnership with OpenAI to sell products through ChatGPT. Insider Intelligence. </a:t>
            </a: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23" tooltip="https://content-na1.emarketer.com/walmart-openai-partnership-chatgpt-instant-commerce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23" tooltip="https://content-na1.emarketer.com/walmart-openai-partnership-chatgpt-instant-commerce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24"/>
              </a:rPr>
              <a:t>eMarketer. (2025). What the rise of GenAI assistants means for retail media. Insider Intelligence.</a:t>
            </a: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25" tooltip="https://content-na1.emarketer.com/what-rise-of-genai-assistants-mean-retail-media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25" tooltip="https://content-na1.emarketer.com/what-rise-of-genai-assistants-mean-retail-media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26" tooltip="https://www.deloitte.com/us/en/Industries/financial-services/articles/how-agentic-ai-is-transforming-e-commerce-and-commerce-payments.html"/>
              </a:rPr>
              <a:t>Deloitte. (2025). How Agentic AI is transforming commerce and payment. Deloitte US.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  <a:hlinkClick r:id="rId26" tooltip="https://www.deloitte.com/us/en/Industries/financial-services/articles/how-agentic-ai-is-transforming-e-commerce-and-commerce-payments.html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27" tooltip="https://www.mckinsey.com/industries/consumer-packaged-goods/our-insights/from-blueprint-to-breakthrough-how-ai-and-automation-can-transform-the-consumer-enterprise"/>
              </a:rPr>
              <a:t>McKinsey &amp; Company. (2025). From blueprint to breakthrough: How AI and automation can transform the consumer enterprise. McKinsey &amp; Company.</a:t>
            </a:r>
            <a:r>
              <a:rPr lang="en-US" sz="1300" b="1" u="sng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1430"/>
              </a:lnSpc>
              <a:spcBef>
                <a:spcPct val="0"/>
              </a:spcBef>
            </a:pPr>
            <a:endParaRPr lang="en-US" sz="1300" b="1" u="sng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65439" y="4207911"/>
            <a:ext cx="775712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u="none" strike="noStrike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5400000">
            <a:off x="11411802" y="2066203"/>
            <a:ext cx="2977181" cy="2977181"/>
            <a:chOff x="0" y="0"/>
            <a:chExt cx="3969575" cy="3969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 rot="5400000">
            <a:off x="5525495" y="1967693"/>
            <a:ext cx="1488591" cy="148859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4036904" y="6940710"/>
            <a:ext cx="1488591" cy="148859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4036904" y="3456284"/>
            <a:ext cx="1488591" cy="148859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1089327" y="7417953"/>
            <a:ext cx="1488591" cy="148859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2548314" y="6940710"/>
            <a:ext cx="1488591" cy="148859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2325" y="2262480"/>
            <a:ext cx="13102144" cy="6538598"/>
            <a:chOff x="0" y="0"/>
            <a:chExt cx="2536852" cy="12660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6852" cy="1266011"/>
            </a:xfrm>
            <a:custGeom>
              <a:avLst/>
              <a:gdLst/>
              <a:ahLst/>
              <a:cxnLst/>
              <a:rect l="l" t="t" r="r" b="b"/>
              <a:pathLst>
                <a:path w="2536852" h="1266011">
                  <a:moveTo>
                    <a:pt x="17727" y="0"/>
                  </a:moveTo>
                  <a:lnTo>
                    <a:pt x="2519125" y="0"/>
                  </a:lnTo>
                  <a:cubicBezTo>
                    <a:pt x="2523827" y="0"/>
                    <a:pt x="2528336" y="1868"/>
                    <a:pt x="2531660" y="5192"/>
                  </a:cubicBezTo>
                  <a:cubicBezTo>
                    <a:pt x="2534984" y="8516"/>
                    <a:pt x="2536852" y="13025"/>
                    <a:pt x="2536852" y="17727"/>
                  </a:cubicBezTo>
                  <a:lnTo>
                    <a:pt x="2536852" y="1248284"/>
                  </a:lnTo>
                  <a:cubicBezTo>
                    <a:pt x="2536852" y="1252986"/>
                    <a:pt x="2534984" y="1257494"/>
                    <a:pt x="2531660" y="1260819"/>
                  </a:cubicBezTo>
                  <a:cubicBezTo>
                    <a:pt x="2528336" y="1264143"/>
                    <a:pt x="2523827" y="1266011"/>
                    <a:pt x="2519125" y="1266011"/>
                  </a:cubicBezTo>
                  <a:lnTo>
                    <a:pt x="17727" y="1266011"/>
                  </a:lnTo>
                  <a:cubicBezTo>
                    <a:pt x="13025" y="1266011"/>
                    <a:pt x="8516" y="1264143"/>
                    <a:pt x="5192" y="1260819"/>
                  </a:cubicBezTo>
                  <a:cubicBezTo>
                    <a:pt x="1868" y="1257494"/>
                    <a:pt x="0" y="1252986"/>
                    <a:pt x="0" y="1248284"/>
                  </a:cubicBezTo>
                  <a:lnTo>
                    <a:pt x="0" y="17727"/>
                  </a:lnTo>
                  <a:cubicBezTo>
                    <a:pt x="0" y="13025"/>
                    <a:pt x="1868" y="8516"/>
                    <a:pt x="5192" y="5192"/>
                  </a:cubicBezTo>
                  <a:cubicBezTo>
                    <a:pt x="8516" y="1868"/>
                    <a:pt x="13025" y="0"/>
                    <a:pt x="177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536852" cy="1246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9240" y="2772086"/>
            <a:ext cx="9533880" cy="565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Walmart is rapidly transforming through growth in e-commerce, advertising.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 FY2024, it generated $648B in revenue; Walmart Connect ad sales exceeded $3B.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E-commerce penetration reached 15.9% of U.S. retail sales, almost 3× pre-pandemic levels.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Walmart faces rising pressures from: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Retail theft and operational losses (~$112B, 2022–23)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Inflation-driven trade-downs to private labels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Supply chain and labor challenges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Intensifying competition from Amazon, Shein, and quick-commerce players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Customer expectations are shifting: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88% demand personalization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61% are open to AI-powered retail tools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AI is now a near-term strategic priority essential for improving efficiency, personalization, and customer satisfaction in an increasingly competitive market.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2062325" y="2262480"/>
            <a:ext cx="1626916" cy="1626916"/>
            <a:chOff x="0" y="0"/>
            <a:chExt cx="2169221" cy="216922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084611" cy="108461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1084611"/>
              <a:ext cx="1084611" cy="108461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84611" y="0"/>
              <a:ext cx="1084611" cy="108461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15164469" y="8429301"/>
            <a:ext cx="928850" cy="92885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141240" y="1466268"/>
            <a:ext cx="534591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  <a:spcBef>
                <a:spcPct val="0"/>
              </a:spcBef>
            </a:pPr>
            <a:r>
              <a:rPr lang="en-US" sz="5000" b="1" spc="-50" dirty="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Background</a:t>
            </a:r>
          </a:p>
        </p:txBody>
      </p:sp>
      <p:sp>
        <p:nvSpPr>
          <p:cNvPr id="33" name="Freeform 33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164469" y="8429301"/>
            <a:ext cx="928850" cy="928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8967" y="2787781"/>
            <a:ext cx="9632111" cy="5850967"/>
            <a:chOff x="0" y="0"/>
            <a:chExt cx="2536852" cy="1540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6852" cy="1540995"/>
            </a:xfrm>
            <a:custGeom>
              <a:avLst/>
              <a:gdLst/>
              <a:ahLst/>
              <a:cxnLst/>
              <a:rect l="l" t="t" r="r" b="b"/>
              <a:pathLst>
                <a:path w="2536852" h="1540995">
                  <a:moveTo>
                    <a:pt x="24113" y="0"/>
                  </a:moveTo>
                  <a:lnTo>
                    <a:pt x="2512739" y="0"/>
                  </a:lnTo>
                  <a:cubicBezTo>
                    <a:pt x="2519134" y="0"/>
                    <a:pt x="2525268" y="2540"/>
                    <a:pt x="2529790" y="7062"/>
                  </a:cubicBezTo>
                  <a:cubicBezTo>
                    <a:pt x="2534312" y="11585"/>
                    <a:pt x="2536852" y="17718"/>
                    <a:pt x="2536852" y="24113"/>
                  </a:cubicBezTo>
                  <a:lnTo>
                    <a:pt x="2536852" y="1516883"/>
                  </a:lnTo>
                  <a:cubicBezTo>
                    <a:pt x="2536852" y="1523278"/>
                    <a:pt x="2534312" y="1529411"/>
                    <a:pt x="2529790" y="1533933"/>
                  </a:cubicBezTo>
                  <a:cubicBezTo>
                    <a:pt x="2525268" y="1538455"/>
                    <a:pt x="2519134" y="1540995"/>
                    <a:pt x="2512739" y="1540995"/>
                  </a:cubicBezTo>
                  <a:lnTo>
                    <a:pt x="24113" y="1540995"/>
                  </a:lnTo>
                  <a:cubicBezTo>
                    <a:pt x="10796" y="1540995"/>
                    <a:pt x="0" y="1530200"/>
                    <a:pt x="0" y="1516883"/>
                  </a:cubicBezTo>
                  <a:lnTo>
                    <a:pt x="0" y="24113"/>
                  </a:lnTo>
                  <a:cubicBezTo>
                    <a:pt x="0" y="17718"/>
                    <a:pt x="2540" y="11585"/>
                    <a:pt x="7062" y="7062"/>
                  </a:cubicBezTo>
                  <a:cubicBezTo>
                    <a:pt x="11585" y="2540"/>
                    <a:pt x="17718" y="0"/>
                    <a:pt x="2411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536852" cy="1521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449761" y="4879645"/>
            <a:ext cx="266229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4999" b="1" u="none" strike="noStrike" spc="-149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4036" y="5532424"/>
            <a:ext cx="135374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Customer </a:t>
            </a:r>
            <a:r>
              <a:rPr lang="en-US" sz="1899" b="1" u="none" strike="noStrike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acquisition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69201" y="4870120"/>
            <a:ext cx="2702939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00"/>
              </a:lnSpc>
              <a:spcBef>
                <a:spcPct val="0"/>
              </a:spcBef>
            </a:pPr>
            <a:r>
              <a:rPr lang="en-US" sz="15000" b="1" spc="-150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93347" y="5507189"/>
            <a:ext cx="1854646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Personalization experiences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8088967" y="2787781"/>
            <a:ext cx="1196036" cy="1196036"/>
            <a:chOff x="0" y="0"/>
            <a:chExt cx="1594714" cy="159471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97357" cy="79735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686985" y="4879645"/>
            <a:ext cx="2705626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4999" b="1" u="none" strike="noStrike" spc="-149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74860" y="5507090"/>
            <a:ext cx="1186133" cy="65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4"/>
              </a:lnSpc>
              <a:spcBef>
                <a:spcPct val="0"/>
              </a:spcBef>
            </a:pPr>
            <a:r>
              <a:rPr lang="en-US" sz="1896" b="1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1896" b="1" u="none" strike="noStrike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ustomer </a:t>
            </a:r>
          </a:p>
          <a:p>
            <a:pPr marL="0" lvl="0" indent="0" algn="l">
              <a:lnSpc>
                <a:spcPts val="2654"/>
              </a:lnSpc>
              <a:spcBef>
                <a:spcPct val="0"/>
              </a:spcBef>
            </a:pPr>
            <a:r>
              <a:rPr lang="en-US" sz="1896" b="1" u="none" strike="noStrike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retention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41240" y="1381256"/>
            <a:ext cx="5345914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FF5757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Problem Statement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41240" y="2873029"/>
            <a:ext cx="3680722" cy="187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-36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How can Walmart utilize AI to enhance customer</a:t>
            </a:r>
          </a:p>
          <a:p>
            <a:pPr algn="l">
              <a:lnSpc>
                <a:spcPts val="2520"/>
              </a:lnSpc>
            </a:pPr>
            <a:r>
              <a:rPr lang="en-US" sz="1800" b="1" i="1" spc="-36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experience and maintain competitiveness in the U.S. market?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i="1" spc="-36">
              <a:solidFill>
                <a:srgbClr val="000000"/>
              </a:solidFill>
              <a:latin typeface="Inter Bold Italics"/>
              <a:ea typeface="Inter Bold Italics"/>
              <a:cs typeface="Inter Bold Italics"/>
              <a:sym typeface="Inter Bold Italic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141240" y="4560144"/>
            <a:ext cx="5890577" cy="407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-36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Walmart continues to face recurring customer issues despite its scale. Empty shelves, long checkout times, and a less personalized online experience reduce satisfaction and loyalty. </a:t>
            </a:r>
          </a:p>
          <a:p>
            <a:pPr algn="l">
              <a:lnSpc>
                <a:spcPts val="2520"/>
              </a:lnSpc>
            </a:pPr>
            <a:endParaRPr lang="en-US" sz="1800" b="1" spc="-36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520"/>
              </a:lnSpc>
            </a:pPr>
            <a:r>
              <a:rPr lang="en-US" sz="1800" b="1" spc="-36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Walmart’s customer satisfaction score is about 70, compared to Costco and Target, both of which are closer to 80. </a:t>
            </a:r>
          </a:p>
          <a:p>
            <a:pPr algn="l">
              <a:lnSpc>
                <a:spcPts val="2520"/>
              </a:lnSpc>
            </a:pPr>
            <a:endParaRPr lang="en-US" sz="1800" b="1" spc="-36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520"/>
              </a:lnSpc>
            </a:pPr>
            <a:r>
              <a:rPr lang="en-US" sz="1800" b="1" spc="-36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With competitors improving their service and new quick-commerce options raising expectations for speed and convenience. Walmart can address these gaps using Artificial Intelligence.</a:t>
            </a:r>
          </a:p>
        </p:txBody>
      </p:sp>
      <p:sp>
        <p:nvSpPr>
          <p:cNvPr id="40" name="Freeform 40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TextBox 41"/>
          <p:cNvSpPr txBox="1"/>
          <p:nvPr/>
        </p:nvSpPr>
        <p:spPr>
          <a:xfrm>
            <a:off x="8717887" y="4291540"/>
            <a:ext cx="8374271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spc="-3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 enhance customer experience, we will be focusing on the following areas: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9037502" y="8058006"/>
            <a:ext cx="3522171" cy="3522171"/>
            <a:chOff x="0" y="0"/>
            <a:chExt cx="4696228" cy="4696228"/>
          </a:xfrm>
        </p:grpSpPr>
        <p:grpSp>
          <p:nvGrpSpPr>
            <p:cNvPr id="13" name="Group 13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4704373" y="5800985"/>
            <a:ext cx="9099474" cy="8917548"/>
            <a:chOff x="0" y="0"/>
            <a:chExt cx="835143" cy="81844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35143" cy="818446"/>
            </a:xfrm>
            <a:custGeom>
              <a:avLst/>
              <a:gdLst/>
              <a:ahLst/>
              <a:cxnLst/>
              <a:rect l="l" t="t" r="r" b="b"/>
              <a:pathLst>
                <a:path w="835143" h="818446">
                  <a:moveTo>
                    <a:pt x="417572" y="0"/>
                  </a:moveTo>
                  <a:cubicBezTo>
                    <a:pt x="186953" y="0"/>
                    <a:pt x="0" y="183215"/>
                    <a:pt x="0" y="409223"/>
                  </a:cubicBezTo>
                  <a:cubicBezTo>
                    <a:pt x="0" y="635231"/>
                    <a:pt x="186953" y="818446"/>
                    <a:pt x="417572" y="818446"/>
                  </a:cubicBezTo>
                  <a:cubicBezTo>
                    <a:pt x="648190" y="818446"/>
                    <a:pt x="835143" y="635231"/>
                    <a:pt x="835143" y="409223"/>
                  </a:cubicBezTo>
                  <a:cubicBezTo>
                    <a:pt x="835143" y="183215"/>
                    <a:pt x="648190" y="0"/>
                    <a:pt x="4175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8295" y="38629"/>
              <a:ext cx="678554" cy="703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751136" y="5867660"/>
            <a:ext cx="9010650" cy="9010650"/>
            <a:chOff x="0" y="0"/>
            <a:chExt cx="813004" cy="81300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3004" cy="813004"/>
            </a:xfrm>
            <a:custGeom>
              <a:avLst/>
              <a:gdLst/>
              <a:ahLst/>
              <a:cxnLst/>
              <a:rect l="l" t="t" r="r" b="b"/>
              <a:pathLst>
                <a:path w="813004" h="813004">
                  <a:moveTo>
                    <a:pt x="406502" y="0"/>
                  </a:moveTo>
                  <a:cubicBezTo>
                    <a:pt x="181997" y="0"/>
                    <a:pt x="0" y="181997"/>
                    <a:pt x="0" y="406502"/>
                  </a:cubicBezTo>
                  <a:cubicBezTo>
                    <a:pt x="0" y="631007"/>
                    <a:pt x="181997" y="813004"/>
                    <a:pt x="406502" y="813004"/>
                  </a:cubicBezTo>
                  <a:cubicBezTo>
                    <a:pt x="631007" y="813004"/>
                    <a:pt x="813004" y="631007"/>
                    <a:pt x="813004" y="406502"/>
                  </a:cubicBezTo>
                  <a:cubicBezTo>
                    <a:pt x="813004" y="181997"/>
                    <a:pt x="631007" y="0"/>
                    <a:pt x="4065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19" y="38119"/>
              <a:ext cx="660566" cy="698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522744" y="740492"/>
            <a:ext cx="1364611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 dirty="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 multi-framework approach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016734" y="6140243"/>
            <a:ext cx="363624" cy="363624"/>
            <a:chOff x="0" y="0"/>
            <a:chExt cx="484832" cy="484832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484832" cy="484832"/>
              <a:chOff x="0" y="0"/>
              <a:chExt cx="813004" cy="81300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3004" cy="813004"/>
              </a:xfrm>
              <a:custGeom>
                <a:avLst/>
                <a:gdLst/>
                <a:ahLst/>
                <a:cxnLst/>
                <a:rect l="l" t="t" r="r" b="b"/>
                <a:pathLst>
                  <a:path w="813004" h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19" y="38119"/>
                <a:ext cx="660566" cy="6986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96469" cy="818446"/>
              </a:xfrm>
              <a:custGeom>
                <a:avLst/>
                <a:gdLst/>
                <a:ahLst/>
                <a:cxnLst/>
                <a:rect l="l" t="t" r="r" b="b"/>
                <a:pathLst>
                  <a:path w="796469" h="818446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4669" y="38629"/>
                <a:ext cx="647131" cy="703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295854" y="7683349"/>
            <a:ext cx="363624" cy="363624"/>
            <a:chOff x="0" y="0"/>
            <a:chExt cx="484832" cy="48483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84832" cy="484832"/>
              <a:chOff x="0" y="0"/>
              <a:chExt cx="813004" cy="81300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3004" cy="813004"/>
              </a:xfrm>
              <a:custGeom>
                <a:avLst/>
                <a:gdLst/>
                <a:ahLst/>
                <a:cxnLst/>
                <a:rect l="l" t="t" r="r" b="b"/>
                <a:pathLst>
                  <a:path w="813004" h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19" y="38119"/>
                <a:ext cx="660566" cy="6986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796469" cy="818446"/>
              </a:xfrm>
              <a:custGeom>
                <a:avLst/>
                <a:gdLst/>
                <a:ahLst/>
                <a:cxnLst/>
                <a:rect l="l" t="t" r="r" b="b"/>
                <a:pathLst>
                  <a:path w="796469" h="818446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4669" y="38629"/>
                <a:ext cx="647131" cy="703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10999138" y="6140243"/>
            <a:ext cx="363624" cy="363624"/>
            <a:chOff x="0" y="0"/>
            <a:chExt cx="484832" cy="484832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484832" cy="484832"/>
              <a:chOff x="0" y="0"/>
              <a:chExt cx="813004" cy="813004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3004" cy="813004"/>
              </a:xfrm>
              <a:custGeom>
                <a:avLst/>
                <a:gdLst/>
                <a:ahLst/>
                <a:cxnLst/>
                <a:rect l="l" t="t" r="r" b="b"/>
                <a:pathLst>
                  <a:path w="813004" h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19" y="38119"/>
                <a:ext cx="660566" cy="6986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796469" cy="818446"/>
              </a:xfrm>
              <a:custGeom>
                <a:avLst/>
                <a:gdLst/>
                <a:ahLst/>
                <a:cxnLst/>
                <a:rect l="l" t="t" r="r" b="b"/>
                <a:pathLst>
                  <a:path w="796469" h="818446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74669" y="38629"/>
                <a:ext cx="647131" cy="703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53" name="Group 53"/>
          <p:cNvGrpSpPr/>
          <p:nvPr/>
        </p:nvGrpSpPr>
        <p:grpSpPr>
          <a:xfrm>
            <a:off x="12817952" y="7683349"/>
            <a:ext cx="363624" cy="363624"/>
            <a:chOff x="0" y="0"/>
            <a:chExt cx="484832" cy="484832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484832" cy="484832"/>
              <a:chOff x="0" y="0"/>
              <a:chExt cx="813004" cy="813004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3004" cy="813004"/>
              </a:xfrm>
              <a:custGeom>
                <a:avLst/>
                <a:gdLst/>
                <a:ahLst/>
                <a:cxnLst/>
                <a:rect l="l" t="t" r="r" b="b"/>
                <a:pathLst>
                  <a:path w="813004" h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76219" y="38119"/>
                <a:ext cx="660566" cy="6986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796469" cy="818446"/>
              </a:xfrm>
              <a:custGeom>
                <a:avLst/>
                <a:gdLst/>
                <a:ahLst/>
                <a:cxnLst/>
                <a:rect l="l" t="t" r="r" b="b"/>
                <a:pathLst>
                  <a:path w="796469" h="818446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4669" y="38629"/>
                <a:ext cx="647131" cy="703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60" name="Group 60"/>
          <p:cNvGrpSpPr/>
          <p:nvPr/>
        </p:nvGrpSpPr>
        <p:grpSpPr>
          <a:xfrm rot="5400000">
            <a:off x="2202757" y="2288065"/>
            <a:ext cx="1174057" cy="1174057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marL="0" lvl="0" indent="0" algn="ctr">
                <a:lnSpc>
                  <a:spcPts val="250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5400000">
            <a:off x="1028700" y="2288065"/>
            <a:ext cx="1174057" cy="1174057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5400000">
            <a:off x="3234969" y="9354667"/>
            <a:ext cx="928850" cy="928850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5736621" y="803205"/>
            <a:ext cx="1857699" cy="3715398"/>
            <a:chOff x="0" y="0"/>
            <a:chExt cx="2476932" cy="4953864"/>
          </a:xfrm>
        </p:grpSpPr>
        <p:grpSp>
          <p:nvGrpSpPr>
            <p:cNvPr id="70" name="Group 70"/>
            <p:cNvGrpSpPr/>
            <p:nvPr/>
          </p:nvGrpSpPr>
          <p:grpSpPr>
            <a:xfrm rot="540000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5400000">
              <a:off x="1238466" y="1238466"/>
              <a:ext cx="1238466" cy="1238466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5" name="TextBox 7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5400000">
              <a:off x="1238466" y="2476932"/>
              <a:ext cx="1238466" cy="1238466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5400000">
              <a:off x="1238466" y="3715398"/>
              <a:ext cx="1238466" cy="1238466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82" name="Freeform 82"/>
          <p:cNvSpPr/>
          <p:nvPr/>
        </p:nvSpPr>
        <p:spPr>
          <a:xfrm>
            <a:off x="7714334" y="6572156"/>
            <a:ext cx="3084254" cy="3084254"/>
          </a:xfrm>
          <a:custGeom>
            <a:avLst/>
            <a:gdLst/>
            <a:ahLst/>
            <a:cxnLst/>
            <a:rect l="l" t="t" r="r" b="b"/>
            <a:pathLst>
              <a:path w="3084254" h="3084254">
                <a:moveTo>
                  <a:pt x="0" y="0"/>
                </a:moveTo>
                <a:lnTo>
                  <a:pt x="3084253" y="0"/>
                </a:lnTo>
                <a:lnTo>
                  <a:pt x="3084253" y="3084254"/>
                </a:lnTo>
                <a:lnTo>
                  <a:pt x="0" y="3084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3" name="TextBox 83"/>
          <p:cNvSpPr txBox="1"/>
          <p:nvPr/>
        </p:nvSpPr>
        <p:spPr>
          <a:xfrm>
            <a:off x="5207337" y="3996060"/>
            <a:ext cx="3298889" cy="219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Identify internal limitations and customer pain points in Walmart’s digital and in-store experiences, highlighting where AI adoption and integration remain limited.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211215" y="3633856"/>
            <a:ext cx="329501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Weaknesses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185265" y="6864604"/>
            <a:ext cx="3936347" cy="187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Assess Walmart’s internal capabilities scale, customer data, technology, and omnichannel reach that enable AI-driven customer personalization and loyalty improvement.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185265" y="6405500"/>
            <a:ext cx="393172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Strengths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617311" y="3996060"/>
            <a:ext cx="3598997" cy="187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Explore emerging AI trends and innovations in retail that Walmart can leverage to enhance personalization, retention, and omnichannel customer engagement.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617311" y="3643381"/>
            <a:ext cx="4070592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Opportunities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9" name="TextBox 89"/>
          <p:cNvSpPr txBox="1"/>
          <p:nvPr/>
        </p:nvSpPr>
        <p:spPr>
          <a:xfrm>
            <a:off x="2954978" y="2771120"/>
            <a:ext cx="12781643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7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SWOT + Three of Porter’s Five Forces Model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3803846" y="6864604"/>
            <a:ext cx="3298889" cy="219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Analyze Walmart’s external pressures using Porter’s Three Forces competitor rivalry, buyer power, and substitutes to understand challenges in sustaining competitive advantage.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3803846" y="6405500"/>
            <a:ext cx="329501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Threats</a:t>
            </a:r>
          </a:p>
        </p:txBody>
      </p:sp>
      <p:sp>
        <p:nvSpPr>
          <p:cNvPr id="92" name="Freeform 92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65439" y="4529138"/>
            <a:ext cx="7757122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6999" b="1" spc="-69">
                <a:solidFill>
                  <a:srgbClr val="00BF6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Strengths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5400000">
            <a:off x="11411802" y="2066203"/>
            <a:ext cx="2977181" cy="2977181"/>
            <a:chOff x="0" y="0"/>
            <a:chExt cx="3969575" cy="3969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 rot="5400000">
            <a:off x="5525495" y="1967693"/>
            <a:ext cx="1488591" cy="148859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4036904" y="6940710"/>
            <a:ext cx="1488591" cy="148859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4036904" y="3456284"/>
            <a:ext cx="1488591" cy="148859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1089327" y="7417953"/>
            <a:ext cx="1488591" cy="148859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2548314" y="6940710"/>
            <a:ext cx="1488591" cy="148859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Freeform 39"/>
          <p:cNvSpPr/>
          <p:nvPr/>
        </p:nvSpPr>
        <p:spPr>
          <a:xfrm>
            <a:off x="8324895" y="5522913"/>
            <a:ext cx="1638210" cy="1638210"/>
          </a:xfrm>
          <a:custGeom>
            <a:avLst/>
            <a:gdLst/>
            <a:ahLst/>
            <a:cxnLst/>
            <a:rect l="l" t="t" r="r" b="b"/>
            <a:pathLst>
              <a:path w="1638210" h="1638210">
                <a:moveTo>
                  <a:pt x="0" y="0"/>
                </a:moveTo>
                <a:lnTo>
                  <a:pt x="1638210" y="0"/>
                </a:lnTo>
                <a:lnTo>
                  <a:pt x="1638210" y="1638210"/>
                </a:lnTo>
                <a:lnTo>
                  <a:pt x="0" y="163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00" y="878971"/>
            <a:ext cx="3522171" cy="3522171"/>
            <a:chOff x="0" y="0"/>
            <a:chExt cx="4696228" cy="4696228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15" name="AutoShape 15"/>
          <p:cNvSpPr/>
          <p:nvPr/>
        </p:nvSpPr>
        <p:spPr>
          <a:xfrm>
            <a:off x="1228725" y="3239553"/>
            <a:ext cx="15963900" cy="0"/>
          </a:xfrm>
          <a:prstGeom prst="line">
            <a:avLst/>
          </a:prstGeom>
          <a:ln w="1905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6760612" y="3106203"/>
            <a:ext cx="266700" cy="2667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98712" y="3144303"/>
            <a:ext cx="190500" cy="19050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92500" y="3106203"/>
            <a:ext cx="266700" cy="2667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0600" y="3144303"/>
            <a:ext cx="190500" cy="19050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95375" y="3106203"/>
            <a:ext cx="266700" cy="26670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3475" y="3144303"/>
            <a:ext cx="190500" cy="19050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33475" y="2257152"/>
            <a:ext cx="4716402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AI-DRIVEN STRENGTHS IN CX AND PERSONALIZATION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3475" y="4148237"/>
            <a:ext cx="4862025" cy="376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Serves over 240 million customers weekly across more than 10,500 stores worldwide and online platforms.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Possesses one of the largest labeled retail datasets globally, driving deep AI-powered customer insights and operational optimizations.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Walmart’s mission: "From transactions to deep customer understanding," reflecting its focus on personalized experiences.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33475" y="3350680"/>
            <a:ext cx="4894365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Walmart’s Data and Scale Advantage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98712" y="4087915"/>
            <a:ext cx="4690575" cy="627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Integrated AI models combine in-store and online customer behaviors to create a comprehensive 360° customer view, surpassing ecommerce-only competitors.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AI-driven replenishment system predicts SKU-level demand using real-time data from stores, distribution centers, and external factors like weather.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Omnichannel integration turns stores into both fulfillment hubs and data capture sensors, establishing a powerful reinforcement loop.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Generative AI search interprets intent-based queries such as "family pizza night," enhancing the customer experience through intuitive digital discovery.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798712" y="3350680"/>
            <a:ext cx="4894365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Scale and Data Flywheel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330600" y="4148237"/>
            <a:ext cx="4862025" cy="565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Walmart Connect converts real-time shopping and loyalty data into AI-optimized ad targeting, driving a 30% year-over-year increase in ad revenue.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Walmart Global Tech employs over 30,000 technologists focused on R&amp;D initiatives that improve product search relevance and speed.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Generative AI prototypes include Smart Assistant for associates and shopping/planning tools for customers, scaling AI applications.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Strategic advantage lies in the closed-loop data system combined with Walmart’s ability to deploy solutions at scale, accelerating model learning and monetization synergy.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330600" y="3350680"/>
            <a:ext cx="5436144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Ecosystem Synergy and Strategic Implications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98712" y="2257152"/>
            <a:ext cx="406170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 ADVANTAGES – SCALE, OMNICHANNEL, AND DATA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330600" y="2257152"/>
            <a:ext cx="4966800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WALMART CONNECT + GLOBAL TECH FLYWHEEL</a:t>
            </a:r>
          </a:p>
        </p:txBody>
      </p:sp>
      <p:grpSp>
        <p:nvGrpSpPr>
          <p:cNvPr id="43" name="Group 43"/>
          <p:cNvGrpSpPr/>
          <p:nvPr/>
        </p:nvGrpSpPr>
        <p:grpSpPr>
          <a:xfrm rot="5400000">
            <a:off x="3293926" y="4288"/>
            <a:ext cx="1174057" cy="117405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636613" y="452406"/>
            <a:ext cx="14040344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AI-Dr</a:t>
            </a:r>
            <a:r>
              <a:rPr lang="en-US" sz="5000" b="1" u="none" strike="noStrike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iven Scale and Data Synergy: Walmart’s Competitive Flywheel</a:t>
            </a:r>
          </a:p>
        </p:txBody>
      </p:sp>
      <p:grpSp>
        <p:nvGrpSpPr>
          <p:cNvPr id="50" name="Group 50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60" name="Group 60"/>
          <p:cNvGrpSpPr/>
          <p:nvPr/>
        </p:nvGrpSpPr>
        <p:grpSpPr>
          <a:xfrm rot="5400000">
            <a:off x="15736621" y="860230"/>
            <a:ext cx="1857699" cy="1857699"/>
            <a:chOff x="0" y="0"/>
            <a:chExt cx="2476932" cy="247693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70" name="Freeform 70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65439" y="4529138"/>
            <a:ext cx="7757122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6999" b="1" spc="-69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Weaknesses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5400000">
            <a:off x="11411802" y="2066203"/>
            <a:ext cx="2977181" cy="2977181"/>
            <a:chOff x="0" y="0"/>
            <a:chExt cx="3969575" cy="3969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 rot="5400000">
            <a:off x="5525495" y="1967693"/>
            <a:ext cx="1488591" cy="148859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4036904" y="6940710"/>
            <a:ext cx="1488591" cy="148859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4036904" y="3456284"/>
            <a:ext cx="1488591" cy="148859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1089327" y="7417953"/>
            <a:ext cx="1488591" cy="148859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2548314" y="6940710"/>
            <a:ext cx="1488591" cy="148859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Freeform 39"/>
          <p:cNvSpPr/>
          <p:nvPr/>
        </p:nvSpPr>
        <p:spPr>
          <a:xfrm>
            <a:off x="8170401" y="5522913"/>
            <a:ext cx="1947197" cy="1032015"/>
          </a:xfrm>
          <a:custGeom>
            <a:avLst/>
            <a:gdLst/>
            <a:ahLst/>
            <a:cxnLst/>
            <a:rect l="l" t="t" r="r" b="b"/>
            <a:pathLst>
              <a:path w="1947197" h="1032015">
                <a:moveTo>
                  <a:pt x="0" y="0"/>
                </a:moveTo>
                <a:lnTo>
                  <a:pt x="1947198" y="0"/>
                </a:lnTo>
                <a:lnTo>
                  <a:pt x="1947198" y="1032014"/>
                </a:lnTo>
                <a:lnTo>
                  <a:pt x="0" y="1032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164469" y="8429301"/>
            <a:ext cx="928850" cy="928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8967" y="2451282"/>
            <a:ext cx="9632111" cy="5850967"/>
            <a:chOff x="0" y="0"/>
            <a:chExt cx="2536852" cy="1540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6852" cy="1540995"/>
            </a:xfrm>
            <a:custGeom>
              <a:avLst/>
              <a:gdLst/>
              <a:ahLst/>
              <a:cxnLst/>
              <a:rect l="l" t="t" r="r" b="b"/>
              <a:pathLst>
                <a:path w="2536852" h="1540995">
                  <a:moveTo>
                    <a:pt x="24113" y="0"/>
                  </a:moveTo>
                  <a:lnTo>
                    <a:pt x="2512739" y="0"/>
                  </a:lnTo>
                  <a:cubicBezTo>
                    <a:pt x="2519134" y="0"/>
                    <a:pt x="2525268" y="2540"/>
                    <a:pt x="2529790" y="7062"/>
                  </a:cubicBezTo>
                  <a:cubicBezTo>
                    <a:pt x="2534312" y="11585"/>
                    <a:pt x="2536852" y="17718"/>
                    <a:pt x="2536852" y="24113"/>
                  </a:cubicBezTo>
                  <a:lnTo>
                    <a:pt x="2536852" y="1516883"/>
                  </a:lnTo>
                  <a:cubicBezTo>
                    <a:pt x="2536852" y="1523278"/>
                    <a:pt x="2534312" y="1529411"/>
                    <a:pt x="2529790" y="1533933"/>
                  </a:cubicBezTo>
                  <a:cubicBezTo>
                    <a:pt x="2525268" y="1538455"/>
                    <a:pt x="2519134" y="1540995"/>
                    <a:pt x="2512739" y="1540995"/>
                  </a:cubicBezTo>
                  <a:lnTo>
                    <a:pt x="24113" y="1540995"/>
                  </a:lnTo>
                  <a:cubicBezTo>
                    <a:pt x="10796" y="1540995"/>
                    <a:pt x="0" y="1530200"/>
                    <a:pt x="0" y="1516883"/>
                  </a:cubicBezTo>
                  <a:lnTo>
                    <a:pt x="0" y="24113"/>
                  </a:lnTo>
                  <a:cubicBezTo>
                    <a:pt x="0" y="17718"/>
                    <a:pt x="2540" y="11585"/>
                    <a:pt x="7062" y="7062"/>
                  </a:cubicBezTo>
                  <a:cubicBezTo>
                    <a:pt x="11585" y="2540"/>
                    <a:pt x="17718" y="0"/>
                    <a:pt x="2411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536852" cy="1521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449761" y="4543146"/>
            <a:ext cx="266229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4999" b="1" u="none" strike="noStrike" spc="-149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4036" y="4809693"/>
            <a:ext cx="1353740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Persistent P</a:t>
            </a:r>
            <a:r>
              <a:rPr lang="en-US" sz="1599" b="1" u="none" strike="noStrike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ain Points Impacting Satisfaction and Loyalty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69201" y="4533621"/>
            <a:ext cx="2702939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00"/>
              </a:lnSpc>
              <a:spcBef>
                <a:spcPct val="0"/>
              </a:spcBef>
            </a:pPr>
            <a:r>
              <a:rPr lang="en-US" sz="15000" b="1" spc="-150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93347" y="4947805"/>
            <a:ext cx="1854646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Organizational Challenges Slowing AI Transformation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8088967" y="2451282"/>
            <a:ext cx="1196036" cy="1196036"/>
            <a:chOff x="0" y="0"/>
            <a:chExt cx="1594714" cy="159471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97357" cy="79735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 rot="5400000">
            <a:off x="928850" y="1395381"/>
            <a:ext cx="928850" cy="92885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686985" y="4543146"/>
            <a:ext cx="2705626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4999" b="1" u="none" strike="noStrike" spc="-149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95172" y="4973041"/>
            <a:ext cx="1568814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Internal Gaps in AI Adoption and C</a:t>
            </a:r>
            <a:r>
              <a:rPr lang="en-US" sz="1599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ustomer Understanding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57699" y="2413182"/>
            <a:ext cx="5890577" cy="623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Walmart’s AI adoption is fragmented and primarily focused on operational efficiency rather than meeting customer needs.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Limited personalization compared to Amazon and Target; product suggestions are repetitive and lack context.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Customers find the app and website plain and less interactive.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b="1" spc="-44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Satisfaction score is around 70, while Costco and Target are close to 80.</a:t>
            </a:r>
          </a:p>
          <a:p>
            <a:pPr algn="l">
              <a:lnSpc>
                <a:spcPts val="3080"/>
              </a:lnSpc>
            </a:pPr>
            <a:endParaRPr lang="en-US" sz="2200" b="1" spc="-44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15676957" y="404781"/>
            <a:ext cx="2044121" cy="1160313"/>
          </a:xfrm>
          <a:custGeom>
            <a:avLst/>
            <a:gdLst/>
            <a:ahLst/>
            <a:cxnLst/>
            <a:rect l="l" t="t" r="r" b="b"/>
            <a:pathLst>
              <a:path w="2044121" h="1160313">
                <a:moveTo>
                  <a:pt x="0" y="0"/>
                </a:moveTo>
                <a:lnTo>
                  <a:pt x="2044121" y="0"/>
                </a:lnTo>
                <a:lnTo>
                  <a:pt x="2044121" y="1160313"/>
                </a:lnTo>
                <a:lnTo>
                  <a:pt x="0" y="1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21" b="-7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TextBox 39"/>
          <p:cNvSpPr txBox="1"/>
          <p:nvPr/>
        </p:nvSpPr>
        <p:spPr>
          <a:xfrm>
            <a:off x="3886516" y="452406"/>
            <a:ext cx="1088396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Weaknesses in AI Adoption and Customer Experience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2237</Words>
  <Application>Microsoft Macintosh PowerPoint</Application>
  <PresentationFormat>Custom</PresentationFormat>
  <Paragraphs>291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TT Norms Bold</vt:lpstr>
      <vt:lpstr>DM Sans</vt:lpstr>
      <vt:lpstr>TT Norms</vt:lpstr>
      <vt:lpstr>Calibri</vt:lpstr>
      <vt:lpstr>Libre Baskerville Bold</vt:lpstr>
      <vt:lpstr>Lexend Deca</vt:lpstr>
      <vt:lpstr>DM Sans Bold</vt:lpstr>
      <vt:lpstr>Inter Heavy</vt:lpstr>
      <vt:lpstr>Inter Bold</vt:lpstr>
      <vt:lpstr>Arial</vt:lpstr>
      <vt:lpstr>Inter Bold Italics</vt:lpstr>
      <vt:lpstr>Gotham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 Comp Analysis</dc:title>
  <cp:lastModifiedBy>Deriya, Vraj</cp:lastModifiedBy>
  <cp:revision>6</cp:revision>
  <dcterms:created xsi:type="dcterms:W3CDTF">2006-08-16T00:00:00Z</dcterms:created>
  <dcterms:modified xsi:type="dcterms:W3CDTF">2025-12-17T16:37:50Z</dcterms:modified>
  <dc:identifier>DAG1-9ID3Hs</dc:identifier>
</cp:coreProperties>
</file>